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2"/>
  </p:notesMasterIdLst>
  <p:sldIdLst>
    <p:sldId id="256" r:id="rId2"/>
    <p:sldId id="262" r:id="rId3"/>
    <p:sldId id="271" r:id="rId4"/>
    <p:sldId id="257" r:id="rId5"/>
    <p:sldId id="258" r:id="rId6"/>
    <p:sldId id="259" r:id="rId7"/>
    <p:sldId id="260" r:id="rId8"/>
    <p:sldId id="261" r:id="rId9"/>
    <p:sldId id="263" r:id="rId10"/>
    <p:sldId id="264" r:id="rId11"/>
    <p:sldId id="265" r:id="rId12"/>
    <p:sldId id="272" r:id="rId13"/>
    <p:sldId id="266" r:id="rId14"/>
    <p:sldId id="267" r:id="rId15"/>
    <p:sldId id="268" r:id="rId16"/>
    <p:sldId id="269" r:id="rId17"/>
    <p:sldId id="270" r:id="rId18"/>
    <p:sldId id="273" r:id="rId19"/>
    <p:sldId id="274" r:id="rId20"/>
    <p:sldId id="275" r:id="rId2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46" d="100"/>
          <a:sy n="46" d="100"/>
        </p:scale>
        <p:origin x="-630"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IN"/>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4B853B5-D1BA-4EB7-BE1F-8820A22F088B}" type="datetimeFigureOut">
              <a:rPr lang="en-IN" smtClean="0"/>
              <a:pPr/>
              <a:t>13-11-2011</a:t>
            </a:fld>
            <a:endParaRPr lang="en-IN"/>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IN"/>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IN"/>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925555D-81EE-4417-A91B-ACC0F5A0C279}" type="slidenum">
              <a:rPr lang="en-IN" smtClean="0"/>
              <a:pPr/>
              <a:t>‹#›</a:t>
            </a:fld>
            <a:endParaRPr lang="en-IN"/>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IN"/>
          </a:p>
        </p:txBody>
      </p:sp>
      <p:sp>
        <p:nvSpPr>
          <p:cNvPr id="4" name="Slide Number Placeholder 3"/>
          <p:cNvSpPr>
            <a:spLocks noGrp="1"/>
          </p:cNvSpPr>
          <p:nvPr>
            <p:ph type="sldNum" sz="quarter" idx="10"/>
          </p:nvPr>
        </p:nvSpPr>
        <p:spPr/>
        <p:txBody>
          <a:bodyPr/>
          <a:lstStyle/>
          <a:p>
            <a:fld id="{5925555D-81EE-4417-A91B-ACC0F5A0C279}" type="slidenum">
              <a:rPr lang="en-IN" smtClean="0"/>
              <a:pPr/>
              <a:t>1</a:t>
            </a:fld>
            <a:endParaRPr lang="en-IN"/>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3">
        <a:schemeClr val="bg1"/>
      </p:bgRef>
    </p:bg>
    <p:spTree>
      <p:nvGrpSpPr>
        <p:cNvPr id="1" name=""/>
        <p:cNvGrpSpPr/>
        <p:nvPr/>
      </p:nvGrpSpPr>
      <p:grpSpPr>
        <a:xfrm>
          <a:off x="0" y="0"/>
          <a:ext cx="0" cy="0"/>
          <a:chOff x="0" y="0"/>
          <a:chExt cx="0" cy="0"/>
        </a:xfrm>
      </p:grpSpPr>
      <p:sp>
        <p:nvSpPr>
          <p:cNvPr id="12" name="Rectangle 11"/>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3" name="Rounded Rectangle 12"/>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9" name="Subtitle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fld id="{EA5B4E72-BA29-40AD-BBC5-FC09A99F89B6}" type="datetimeFigureOut">
              <a:rPr lang="en-US" smtClean="0"/>
              <a:pPr/>
              <a:t>11/13/2011</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lIns="0" tIns="0" rIns="0" bIns="0">
            <a:noAutofit/>
          </a:bodyPr>
          <a:lstStyle>
            <a:lvl1pPr>
              <a:defRPr sz="1400">
                <a:solidFill>
                  <a:srgbClr val="FFFFFF"/>
                </a:solidFill>
              </a:defRPr>
            </a:lvl1pPr>
          </a:lstStyle>
          <a:p>
            <a:fld id="{30F40D13-7C0F-46BE-AB45-B1524B8CAACC}" type="slidenum">
              <a:rPr lang="en-US" smtClean="0"/>
              <a:pPr/>
              <a:t>‹#›</a:t>
            </a:fld>
            <a:endParaRPr lang="en-US"/>
          </a:p>
        </p:txBody>
      </p:sp>
      <p:sp>
        <p:nvSpPr>
          <p:cNvPr id="7" name="Rectangle 6"/>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EA5B4E72-BA29-40AD-BBC5-FC09A99F89B6}" type="datetimeFigureOut">
              <a:rPr lang="en-US" smtClean="0"/>
              <a:pPr/>
              <a:t>11/13/2011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0F40D13-7C0F-46BE-AB45-B1524B8CAACC}"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1"/>
            <a:ext cx="201168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914400" y="274640"/>
            <a:ext cx="55626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EA5B4E72-BA29-40AD-BBC5-FC09A99F89B6}" type="datetimeFigureOut">
              <a:rPr lang="en-US" smtClean="0"/>
              <a:pPr/>
              <a:t>11/13/2011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0F40D13-7C0F-46BE-AB45-B1524B8CAACC}"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EA5B4E72-BA29-40AD-BBC5-FC09A99F89B6}" type="datetimeFigureOut">
              <a:rPr lang="en-US" smtClean="0"/>
              <a:pPr/>
              <a:t>11/13/2011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0F40D13-7C0F-46BE-AB45-B1524B8CAACC}" type="slidenum">
              <a:rPr lang="en-US" smtClean="0"/>
              <a:pPr/>
              <a:t>‹#›</a:t>
            </a:fld>
            <a:endParaRPr lang="en-US"/>
          </a:p>
        </p:txBody>
      </p:sp>
      <p:sp>
        <p:nvSpPr>
          <p:cNvPr id="8" name="Content Placeholder 7"/>
          <p:cNvSpPr>
            <a:spLocks noGrp="1"/>
          </p:cNvSpPr>
          <p:nvPr>
            <p:ph sz="quarter" idx="1"/>
          </p:nvPr>
        </p:nvSpPr>
        <p:spPr>
          <a:xfrm>
            <a:off x="914400" y="1447800"/>
            <a:ext cx="777240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11" name="Rectangle 10"/>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0" name="Rounded Rectangle 9"/>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722313" y="952500"/>
            <a:ext cx="7772400" cy="1362075"/>
          </a:xfrm>
        </p:spPr>
        <p:txBody>
          <a:bodyPr anchor="b" anchorCtr="0"/>
          <a:lstStyle>
            <a:lvl1pPr algn="l">
              <a:buNone/>
              <a:defRPr sz="4000" b="0" cap="none"/>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EA5B4E72-BA29-40AD-BBC5-FC09A99F89B6}" type="datetimeFigureOut">
              <a:rPr lang="en-US" smtClean="0"/>
              <a:pPr/>
              <a:t>11/13/2011</a:t>
            </a:fld>
            <a:endParaRPr lang="en-US"/>
          </a:p>
        </p:txBody>
      </p:sp>
      <p:sp>
        <p:nvSpPr>
          <p:cNvPr id="5" name="Footer Placeholder 4"/>
          <p:cNvSpPr>
            <a:spLocks noGrp="1"/>
          </p:cNvSpPr>
          <p:nvPr>
            <p:ph type="ftr" sz="quarter" idx="11"/>
          </p:nvPr>
        </p:nvSpPr>
        <p:spPr>
          <a:xfrm>
            <a:off x="800100" y="6172200"/>
            <a:ext cx="4000500" cy="457200"/>
          </a:xfrm>
        </p:spPr>
        <p:txBody>
          <a:bodyPr/>
          <a:lstStyle/>
          <a:p>
            <a:endParaRPr lang="en-US"/>
          </a:p>
        </p:txBody>
      </p:sp>
      <p:sp>
        <p:nvSpPr>
          <p:cNvPr id="7" name="Rectangle 6"/>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146304" y="6208776"/>
            <a:ext cx="457200" cy="457200"/>
          </a:xfrm>
        </p:spPr>
        <p:txBody>
          <a:bodyPr/>
          <a:lstStyle/>
          <a:p>
            <a:fld id="{30F40D13-7C0F-46BE-AB45-B1524B8CAACC}"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EA5B4E72-BA29-40AD-BBC5-FC09A99F89B6}" type="datetimeFigureOut">
              <a:rPr lang="en-US" smtClean="0"/>
              <a:pPr/>
              <a:t>11/13/2011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0F40D13-7C0F-46BE-AB45-B1524B8CAACC}" type="slidenum">
              <a:rPr lang="en-US" smtClean="0"/>
              <a:pPr/>
              <a:t>‹#›</a:t>
            </a:fld>
            <a:endParaRPr lang="en-US"/>
          </a:p>
        </p:txBody>
      </p:sp>
      <p:sp>
        <p:nvSpPr>
          <p:cNvPr id="9" name="Content Placeholder 8"/>
          <p:cNvSpPr>
            <a:spLocks noGrp="1"/>
          </p:cNvSpPr>
          <p:nvPr>
            <p:ph sz="quarter" idx="1"/>
          </p:nvPr>
        </p:nvSpPr>
        <p:spPr>
          <a:xfrm>
            <a:off x="91440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93395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14400" y="273050"/>
            <a:ext cx="7772400" cy="1143000"/>
          </a:xfrm>
        </p:spPr>
        <p:txBody>
          <a:bodyPr anchor="b" anchorCtr="0"/>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EA5B4E72-BA29-40AD-BBC5-FC09A99F89B6}" type="datetimeFigureOut">
              <a:rPr lang="en-US" smtClean="0"/>
              <a:pPr/>
              <a:t>11/13/2011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0F40D13-7C0F-46BE-AB45-B1524B8CAACC}" type="slidenum">
              <a:rPr lang="en-US" smtClean="0"/>
              <a:pPr/>
              <a:t>‹#›</a:t>
            </a:fld>
            <a:endParaRPr lang="en-US"/>
          </a:p>
        </p:txBody>
      </p:sp>
      <p:sp>
        <p:nvSpPr>
          <p:cNvPr id="11" name="Content Placeholder 10"/>
          <p:cNvSpPr>
            <a:spLocks noGrp="1"/>
          </p:cNvSpPr>
          <p:nvPr>
            <p:ph sz="half" idx="2"/>
          </p:nvPr>
        </p:nvSpPr>
        <p:spPr>
          <a:xfrm>
            <a:off x="9144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half" idx="4"/>
          </p:nvPr>
        </p:nvSpPr>
        <p:spPr>
          <a:xfrm>
            <a:off x="49530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EA5B4E72-BA29-40AD-BBC5-FC09A99F89B6}" type="datetimeFigureOut">
              <a:rPr lang="en-US" smtClean="0"/>
              <a:pPr/>
              <a:t>11/13/2011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0F40D13-7C0F-46BE-AB45-B1524B8CAACC}"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5B4E72-BA29-40AD-BBC5-FC09A99F89B6}" type="datetimeFigureOut">
              <a:rPr lang="en-US" smtClean="0"/>
              <a:pPr/>
              <a:t>11/13/2011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0F40D13-7C0F-46BE-AB45-B1524B8CAACC}"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9" name="Rounded Rectangle 8"/>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914400" y="273050"/>
            <a:ext cx="7772400" cy="1143000"/>
          </a:xfrm>
        </p:spPr>
        <p:txBody>
          <a:bodyPr anchor="b" anchorCtr="0"/>
          <a:lstStyle>
            <a:lvl1pPr algn="l">
              <a:buNone/>
              <a:defRPr sz="4000" b="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EA5B4E72-BA29-40AD-BBC5-FC09A99F89B6}" type="datetimeFigureOut">
              <a:rPr lang="en-US" smtClean="0"/>
              <a:pPr/>
              <a:t>11/13/2011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0F40D13-7C0F-46BE-AB45-B1524B8CAACC}" type="slidenum">
              <a:rPr lang="en-US" smtClean="0"/>
              <a:pPr/>
              <a:t>‹#›</a:t>
            </a:fld>
            <a:endParaRPr lang="en-US"/>
          </a:p>
        </p:txBody>
      </p:sp>
      <p:sp>
        <p:nvSpPr>
          <p:cNvPr id="11" name="Content Placeholder 10"/>
          <p:cNvSpPr>
            <a:spLocks noGrp="1"/>
          </p:cNvSpPr>
          <p:nvPr>
            <p:ph sz="quarter" idx="1"/>
          </p:nvPr>
        </p:nvSpPr>
        <p:spPr>
          <a:xfrm>
            <a:off x="2971800" y="1600200"/>
            <a:ext cx="5715000" cy="44958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4900550"/>
            <a:ext cx="7315200" cy="522288"/>
          </a:xfrm>
        </p:spPr>
        <p:txBody>
          <a:bodyPr anchor="ctr">
            <a:noAutofit/>
          </a:bodyPr>
          <a:lstStyle>
            <a:lvl1pPr algn="l">
              <a:buNone/>
              <a:defRPr sz="2800" b="0"/>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EA5B4E72-BA29-40AD-BBC5-FC09A99F89B6}" type="datetimeFigureOut">
              <a:rPr lang="en-US" smtClean="0"/>
              <a:pPr/>
              <a:t>11/13/2011</a:t>
            </a:fld>
            <a:endParaRPr lang="en-US"/>
          </a:p>
        </p:txBody>
      </p:sp>
      <p:sp>
        <p:nvSpPr>
          <p:cNvPr id="6" name="Footer Placeholder 5"/>
          <p:cNvSpPr>
            <a:spLocks noGrp="1"/>
          </p:cNvSpPr>
          <p:nvPr>
            <p:ph type="ftr" sz="quarter" idx="11"/>
          </p:nvPr>
        </p:nvSpPr>
        <p:spPr>
          <a:xfrm>
            <a:off x="914400" y="6172200"/>
            <a:ext cx="3886200" cy="457200"/>
          </a:xfrm>
        </p:spPr>
        <p:txBody>
          <a:bodyPr/>
          <a:lstStyle/>
          <a:p>
            <a:endParaRPr lang="en-US"/>
          </a:p>
        </p:txBody>
      </p:sp>
      <p:sp>
        <p:nvSpPr>
          <p:cNvPr id="7" name="Slide Number Placeholder 6"/>
          <p:cNvSpPr>
            <a:spLocks noGrp="1"/>
          </p:cNvSpPr>
          <p:nvPr>
            <p:ph type="sldNum" sz="quarter" idx="12"/>
          </p:nvPr>
        </p:nvSpPr>
        <p:spPr>
          <a:xfrm>
            <a:off x="146304" y="6208776"/>
            <a:ext cx="457200" cy="457200"/>
          </a:xfrm>
        </p:spPr>
        <p:txBody>
          <a:bodyPr/>
          <a:lstStyle/>
          <a:p>
            <a:fld id="{30F40D13-7C0F-46BE-AB45-B1524B8CAACC}" type="slidenum">
              <a:rPr lang="en-US" smtClean="0"/>
              <a:pPr/>
              <a:t>‹#›</a:t>
            </a:fld>
            <a:endParaRPr lang="en-US"/>
          </a:p>
        </p:txBody>
      </p:sp>
      <p:sp>
        <p:nvSpPr>
          <p:cNvPr id="11" name="Rectangle 10"/>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Picture Placeholder 2"/>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en-US" smtClean="0"/>
              <a:t>Click icon to add picture</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8" name="Rounded Rectangle 7"/>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2" name="Title Placeholder 21"/>
          <p:cNvSpPr>
            <a:spLocks noGrp="1"/>
          </p:cNvSpPr>
          <p:nvPr>
            <p:ph type="title"/>
          </p:nvPr>
        </p:nvSpPr>
        <p:spPr>
          <a:xfrm>
            <a:off x="914400" y="274638"/>
            <a:ext cx="7772400" cy="1143000"/>
          </a:xfrm>
          <a:prstGeom prst="rect">
            <a:avLst/>
          </a:prstGeom>
        </p:spPr>
        <p:txBody>
          <a:bodyPr bIns="91440" anchor="b" anchorCtr="0">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EA5B4E72-BA29-40AD-BBC5-FC09A99F89B6}" type="datetimeFigureOut">
              <a:rPr lang="en-US" smtClean="0"/>
              <a:pPr/>
              <a:t>11/13/2011</a:t>
            </a:fld>
            <a:endParaRPr lang="en-US"/>
          </a:p>
        </p:txBody>
      </p:sp>
      <p:sp>
        <p:nvSpPr>
          <p:cNvPr id="3" name="Footer Placeholder 2"/>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lang="en-US"/>
          </a:p>
        </p:txBody>
      </p:sp>
      <p:sp>
        <p:nvSpPr>
          <p:cNvPr id="23" name="Slide Number Placeholder 22"/>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30F40D13-7C0F-46BE-AB45-B1524B8CAACC}"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emf"/><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16.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image" Target="../media/image6.emf"/><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p:txBody>
          <a:bodyPr/>
          <a:lstStyle/>
          <a:p>
            <a:r>
              <a:rPr lang="en-US" dirty="0" smtClean="0"/>
              <a:t>North Western Himalayas</a:t>
            </a:r>
          </a:p>
          <a:p>
            <a:endParaRPr lang="en-US" dirty="0" smtClean="0"/>
          </a:p>
          <a:p>
            <a:r>
              <a:rPr lang="en-US" dirty="0" err="1" smtClean="0"/>
              <a:t>Environics</a:t>
            </a:r>
            <a:r>
              <a:rPr lang="en-US" dirty="0" smtClean="0"/>
              <a:t> Trust</a:t>
            </a:r>
            <a:endParaRPr lang="en-US" dirty="0"/>
          </a:p>
        </p:txBody>
      </p:sp>
      <p:sp>
        <p:nvSpPr>
          <p:cNvPr id="2" name="Title 1"/>
          <p:cNvSpPr>
            <a:spLocks noGrp="1"/>
          </p:cNvSpPr>
          <p:nvPr>
            <p:ph type="ctrTitle"/>
          </p:nvPr>
        </p:nvSpPr>
        <p:spPr/>
        <p:txBody>
          <a:bodyPr/>
          <a:lstStyle/>
          <a:p>
            <a:r>
              <a:rPr smtClean="0"/>
              <a:t>Climate Vulnerabilities</a:t>
            </a:r>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nvGraphicFramePr>
        <p:xfrm>
          <a:off x="945371" y="304800"/>
          <a:ext cx="7263035" cy="6324596"/>
        </p:xfrm>
        <a:graphic>
          <a:graphicData uri="http://schemas.openxmlformats.org/drawingml/2006/table">
            <a:tbl>
              <a:tblPr/>
              <a:tblGrid>
                <a:gridCol w="494110"/>
                <a:gridCol w="1209614"/>
                <a:gridCol w="1160584"/>
                <a:gridCol w="1682272"/>
                <a:gridCol w="1398828"/>
                <a:gridCol w="1317627"/>
              </a:tblGrid>
              <a:tr h="147084">
                <a:tc>
                  <a:txBody>
                    <a:bodyPr/>
                    <a:lstStyle/>
                    <a:p>
                      <a:pPr marL="0" marR="0">
                        <a:spcBef>
                          <a:spcPts val="0"/>
                        </a:spcBef>
                        <a:spcAft>
                          <a:spcPts val="0"/>
                        </a:spcAft>
                      </a:pPr>
                      <a:r>
                        <a:rPr lang="en-US" sz="900" dirty="0">
                          <a:solidFill>
                            <a:srgbClr val="000000"/>
                          </a:solidFill>
                          <a:latin typeface="Calibri"/>
                          <a:ea typeface="Times New Roman"/>
                          <a:cs typeface="Times New Roman"/>
                        </a:rPr>
                        <a:t>JK</a:t>
                      </a:r>
                      <a:endParaRPr lang="en-US" sz="1300" dirty="0">
                        <a:latin typeface="Calibri"/>
                        <a:ea typeface="Calibri"/>
                        <a:cs typeface="Times New Roman"/>
                      </a:endParaRPr>
                    </a:p>
                  </a:txBody>
                  <a:tcPr marL="82734" marR="827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5E0EC"/>
                    </a:solidFill>
                  </a:tcPr>
                </a:tc>
                <a:tc>
                  <a:txBody>
                    <a:bodyPr/>
                    <a:lstStyle/>
                    <a:p>
                      <a:pPr marL="0" marR="0">
                        <a:spcBef>
                          <a:spcPts val="0"/>
                        </a:spcBef>
                        <a:spcAft>
                          <a:spcPts val="0"/>
                        </a:spcAft>
                      </a:pPr>
                      <a:r>
                        <a:rPr lang="en-US" sz="900" dirty="0" err="1">
                          <a:solidFill>
                            <a:srgbClr val="000000"/>
                          </a:solidFill>
                          <a:latin typeface="Calibri"/>
                          <a:ea typeface="Times New Roman"/>
                          <a:cs typeface="Times New Roman"/>
                        </a:rPr>
                        <a:t>Udhampur</a:t>
                      </a:r>
                      <a:endParaRPr lang="en-US" sz="1300" dirty="0">
                        <a:latin typeface="Calibri"/>
                        <a:ea typeface="Calibri"/>
                        <a:cs typeface="Times New Roman"/>
                      </a:endParaRPr>
                    </a:p>
                  </a:txBody>
                  <a:tcPr marL="82734" marR="827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5E0EC"/>
                    </a:solidFill>
                  </a:tcPr>
                </a:tc>
                <a:tc>
                  <a:txBody>
                    <a:bodyPr/>
                    <a:lstStyle/>
                    <a:p>
                      <a:pPr marL="0" marR="0" algn="ctr">
                        <a:spcBef>
                          <a:spcPts val="0"/>
                        </a:spcBef>
                        <a:spcAft>
                          <a:spcPts val="0"/>
                        </a:spcAft>
                      </a:pPr>
                      <a:r>
                        <a:rPr lang="en-US" sz="900" dirty="0">
                          <a:solidFill>
                            <a:srgbClr val="000000"/>
                          </a:solidFill>
                          <a:latin typeface="Calibri"/>
                          <a:ea typeface="Times New Roman"/>
                          <a:cs typeface="Times New Roman"/>
                        </a:rPr>
                        <a:t>300 – 6000m</a:t>
                      </a:r>
                      <a:endParaRPr lang="en-US" sz="1300" dirty="0">
                        <a:latin typeface="Calibri"/>
                        <a:ea typeface="Calibri"/>
                        <a:cs typeface="Times New Roman"/>
                      </a:endParaRPr>
                    </a:p>
                  </a:txBody>
                  <a:tcPr marL="82734" marR="827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5E0EC"/>
                    </a:solidFill>
                  </a:tcPr>
                </a:tc>
                <a:tc>
                  <a:txBody>
                    <a:bodyPr/>
                    <a:lstStyle/>
                    <a:p>
                      <a:pPr marL="0" marR="0">
                        <a:spcBef>
                          <a:spcPts val="0"/>
                        </a:spcBef>
                        <a:spcAft>
                          <a:spcPts val="0"/>
                        </a:spcAft>
                      </a:pPr>
                      <a:r>
                        <a:rPr lang="en-US" sz="900" dirty="0">
                          <a:solidFill>
                            <a:srgbClr val="000000"/>
                          </a:solidFill>
                          <a:latin typeface="Calibri"/>
                          <a:ea typeface="Times New Roman"/>
                          <a:cs typeface="Times New Roman"/>
                        </a:rPr>
                        <a:t>900 – 1350m</a:t>
                      </a:r>
                      <a:endParaRPr lang="en-US" sz="1300" dirty="0">
                        <a:latin typeface="Calibri"/>
                        <a:ea typeface="Calibri"/>
                        <a:cs typeface="Times New Roman"/>
                      </a:endParaRPr>
                    </a:p>
                  </a:txBody>
                  <a:tcPr marL="82734" marR="827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5E0EC"/>
                    </a:solidFill>
                  </a:tcPr>
                </a:tc>
                <a:tc>
                  <a:txBody>
                    <a:bodyPr/>
                    <a:lstStyle/>
                    <a:p>
                      <a:pPr marL="0" marR="0">
                        <a:spcBef>
                          <a:spcPts val="0"/>
                        </a:spcBef>
                        <a:spcAft>
                          <a:spcPts val="0"/>
                        </a:spcAft>
                      </a:pPr>
                      <a:endParaRPr lang="en-US" sz="900">
                        <a:solidFill>
                          <a:srgbClr val="000000"/>
                        </a:solidFill>
                        <a:latin typeface="Calibri"/>
                        <a:ea typeface="Times New Roman"/>
                        <a:cs typeface="Times New Roman"/>
                      </a:endParaRPr>
                    </a:p>
                  </a:txBody>
                  <a:tcPr marL="82734" marR="827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5E0EC"/>
                    </a:solidFill>
                  </a:tcPr>
                </a:tc>
                <a:tc>
                  <a:txBody>
                    <a:bodyPr/>
                    <a:lstStyle/>
                    <a:p>
                      <a:pPr marL="0" marR="0">
                        <a:spcBef>
                          <a:spcPts val="0"/>
                        </a:spcBef>
                        <a:spcAft>
                          <a:spcPts val="0"/>
                        </a:spcAft>
                      </a:pPr>
                      <a:endParaRPr lang="en-US" sz="900">
                        <a:solidFill>
                          <a:srgbClr val="000000"/>
                        </a:solidFill>
                        <a:latin typeface="Calibri"/>
                        <a:ea typeface="Times New Roman"/>
                        <a:cs typeface="Times New Roman"/>
                      </a:endParaRPr>
                    </a:p>
                  </a:txBody>
                  <a:tcPr marL="82734" marR="827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5E0EC"/>
                    </a:solidFill>
                  </a:tcPr>
                </a:tc>
              </a:tr>
              <a:tr h="294166">
                <a:tc>
                  <a:txBody>
                    <a:bodyPr/>
                    <a:lstStyle/>
                    <a:p>
                      <a:pPr marL="0" marR="0">
                        <a:spcBef>
                          <a:spcPts val="0"/>
                        </a:spcBef>
                        <a:spcAft>
                          <a:spcPts val="0"/>
                        </a:spcAft>
                      </a:pPr>
                      <a:r>
                        <a:rPr lang="en-US" sz="900" dirty="0">
                          <a:solidFill>
                            <a:srgbClr val="000000"/>
                          </a:solidFill>
                          <a:latin typeface="Calibri"/>
                          <a:ea typeface="Times New Roman"/>
                          <a:cs typeface="Times New Roman"/>
                        </a:rPr>
                        <a:t>UKD</a:t>
                      </a:r>
                      <a:endParaRPr lang="en-US" sz="1300" dirty="0">
                        <a:latin typeface="Calibri"/>
                        <a:ea typeface="Calibri"/>
                        <a:cs typeface="Times New Roman"/>
                      </a:endParaRPr>
                    </a:p>
                  </a:txBody>
                  <a:tcPr marL="82734" marR="827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5E0EC"/>
                    </a:solidFill>
                  </a:tcPr>
                </a:tc>
                <a:tc>
                  <a:txBody>
                    <a:bodyPr/>
                    <a:lstStyle/>
                    <a:p>
                      <a:pPr marL="0" marR="0">
                        <a:spcBef>
                          <a:spcPts val="0"/>
                        </a:spcBef>
                        <a:spcAft>
                          <a:spcPts val="0"/>
                        </a:spcAft>
                      </a:pPr>
                      <a:r>
                        <a:rPr lang="en-US" sz="900" dirty="0" err="1">
                          <a:solidFill>
                            <a:srgbClr val="000000"/>
                          </a:solidFill>
                          <a:latin typeface="Calibri"/>
                          <a:ea typeface="Times New Roman"/>
                          <a:cs typeface="Times New Roman"/>
                        </a:rPr>
                        <a:t>Pitthoragarh</a:t>
                      </a:r>
                      <a:endParaRPr lang="en-US" sz="1300" dirty="0">
                        <a:latin typeface="Calibri"/>
                        <a:ea typeface="Calibri"/>
                        <a:cs typeface="Times New Roman"/>
                      </a:endParaRPr>
                    </a:p>
                  </a:txBody>
                  <a:tcPr marL="82734" marR="827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5E0EC"/>
                    </a:solidFill>
                  </a:tcPr>
                </a:tc>
                <a:tc>
                  <a:txBody>
                    <a:bodyPr/>
                    <a:lstStyle/>
                    <a:p>
                      <a:pPr marL="0" marR="0" algn="ctr">
                        <a:spcBef>
                          <a:spcPts val="0"/>
                        </a:spcBef>
                        <a:spcAft>
                          <a:spcPts val="0"/>
                        </a:spcAft>
                      </a:pPr>
                      <a:r>
                        <a:rPr lang="en-US" sz="900" dirty="0">
                          <a:solidFill>
                            <a:srgbClr val="000000"/>
                          </a:solidFill>
                          <a:latin typeface="Calibri"/>
                          <a:ea typeface="Times New Roman"/>
                          <a:cs typeface="Times New Roman"/>
                        </a:rPr>
                        <a:t>600 – 6000m</a:t>
                      </a:r>
                      <a:endParaRPr lang="en-US" sz="1300" dirty="0">
                        <a:latin typeface="Calibri"/>
                        <a:ea typeface="Calibri"/>
                        <a:cs typeface="Times New Roman"/>
                      </a:endParaRPr>
                    </a:p>
                  </a:txBody>
                  <a:tcPr marL="82734" marR="827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5E0EC"/>
                    </a:solidFill>
                  </a:tcPr>
                </a:tc>
                <a:tc>
                  <a:txBody>
                    <a:bodyPr/>
                    <a:lstStyle/>
                    <a:p>
                      <a:pPr marL="0" marR="0">
                        <a:spcBef>
                          <a:spcPts val="0"/>
                        </a:spcBef>
                        <a:spcAft>
                          <a:spcPts val="0"/>
                        </a:spcAft>
                      </a:pPr>
                      <a:r>
                        <a:rPr lang="en-US" sz="900" dirty="0">
                          <a:solidFill>
                            <a:srgbClr val="000000"/>
                          </a:solidFill>
                          <a:latin typeface="Calibri"/>
                          <a:ea typeface="Times New Roman"/>
                          <a:cs typeface="Times New Roman"/>
                        </a:rPr>
                        <a:t>&gt; 4500m, 900 – 1350m &amp; 1800 – 3000m</a:t>
                      </a:r>
                      <a:endParaRPr lang="en-US" sz="1300" dirty="0">
                        <a:latin typeface="Calibri"/>
                        <a:ea typeface="Calibri"/>
                        <a:cs typeface="Times New Roman"/>
                      </a:endParaRPr>
                    </a:p>
                  </a:txBody>
                  <a:tcPr marL="82734" marR="827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5E0EC"/>
                    </a:solidFill>
                  </a:tcPr>
                </a:tc>
                <a:tc>
                  <a:txBody>
                    <a:bodyPr/>
                    <a:lstStyle/>
                    <a:p>
                      <a:pPr marL="0" marR="0">
                        <a:spcBef>
                          <a:spcPts val="0"/>
                        </a:spcBef>
                        <a:spcAft>
                          <a:spcPts val="0"/>
                        </a:spcAft>
                      </a:pPr>
                      <a:r>
                        <a:rPr lang="en-US" sz="900" dirty="0">
                          <a:solidFill>
                            <a:srgbClr val="000000"/>
                          </a:solidFill>
                          <a:latin typeface="Calibri"/>
                          <a:ea typeface="Times New Roman"/>
                          <a:cs typeface="Times New Roman"/>
                        </a:rPr>
                        <a:t>Mining, HEPs</a:t>
                      </a:r>
                      <a:endParaRPr lang="en-US" sz="1300" dirty="0">
                        <a:latin typeface="Calibri"/>
                        <a:ea typeface="Calibri"/>
                        <a:cs typeface="Times New Roman"/>
                      </a:endParaRPr>
                    </a:p>
                  </a:txBody>
                  <a:tcPr marL="82734" marR="827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5E0EC"/>
                    </a:solidFill>
                  </a:tcPr>
                </a:tc>
                <a:tc>
                  <a:txBody>
                    <a:bodyPr/>
                    <a:lstStyle/>
                    <a:p>
                      <a:pPr marL="0" marR="0">
                        <a:spcBef>
                          <a:spcPts val="0"/>
                        </a:spcBef>
                        <a:spcAft>
                          <a:spcPts val="0"/>
                        </a:spcAft>
                      </a:pPr>
                      <a:r>
                        <a:rPr lang="en-US" sz="900" dirty="0" err="1">
                          <a:solidFill>
                            <a:srgbClr val="000000"/>
                          </a:solidFill>
                          <a:latin typeface="Calibri"/>
                          <a:ea typeface="Times New Roman"/>
                          <a:cs typeface="Times New Roman"/>
                        </a:rPr>
                        <a:t>Munsiyari</a:t>
                      </a:r>
                      <a:r>
                        <a:rPr lang="en-US" sz="900" dirty="0">
                          <a:solidFill>
                            <a:srgbClr val="000000"/>
                          </a:solidFill>
                          <a:latin typeface="Calibri"/>
                          <a:ea typeface="Times New Roman"/>
                          <a:cs typeface="Times New Roman"/>
                        </a:rPr>
                        <a:t> (2010), </a:t>
                      </a:r>
                      <a:endParaRPr lang="en-US" sz="1300" dirty="0">
                        <a:latin typeface="Calibri"/>
                        <a:ea typeface="Calibri"/>
                        <a:cs typeface="Times New Roman"/>
                      </a:endParaRPr>
                    </a:p>
                  </a:txBody>
                  <a:tcPr marL="82734" marR="827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5E0EC"/>
                    </a:solidFill>
                  </a:tcPr>
                </a:tc>
              </a:tr>
              <a:tr h="147084">
                <a:tc>
                  <a:txBody>
                    <a:bodyPr/>
                    <a:lstStyle/>
                    <a:p>
                      <a:pPr marL="0" marR="0">
                        <a:spcBef>
                          <a:spcPts val="0"/>
                        </a:spcBef>
                        <a:spcAft>
                          <a:spcPts val="0"/>
                        </a:spcAft>
                      </a:pPr>
                      <a:r>
                        <a:rPr lang="en-US" sz="900">
                          <a:solidFill>
                            <a:srgbClr val="000000"/>
                          </a:solidFill>
                          <a:latin typeface="Calibri"/>
                          <a:ea typeface="Times New Roman"/>
                          <a:cs typeface="Times New Roman"/>
                        </a:rPr>
                        <a:t>UKD</a:t>
                      </a:r>
                      <a:endParaRPr lang="en-US" sz="1300">
                        <a:latin typeface="Calibri"/>
                        <a:ea typeface="Calibri"/>
                        <a:cs typeface="Times New Roman"/>
                      </a:endParaRPr>
                    </a:p>
                  </a:txBody>
                  <a:tcPr marL="82734" marR="827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5E0EC"/>
                    </a:solidFill>
                  </a:tcPr>
                </a:tc>
                <a:tc>
                  <a:txBody>
                    <a:bodyPr/>
                    <a:lstStyle/>
                    <a:p>
                      <a:pPr marL="0" marR="0">
                        <a:spcBef>
                          <a:spcPts val="0"/>
                        </a:spcBef>
                        <a:spcAft>
                          <a:spcPts val="0"/>
                        </a:spcAft>
                      </a:pPr>
                      <a:r>
                        <a:rPr lang="en-US" sz="900">
                          <a:solidFill>
                            <a:srgbClr val="000000"/>
                          </a:solidFill>
                          <a:latin typeface="Calibri"/>
                          <a:ea typeface="Times New Roman"/>
                          <a:cs typeface="Times New Roman"/>
                        </a:rPr>
                        <a:t>Bageshwar</a:t>
                      </a:r>
                      <a:endParaRPr lang="en-US" sz="1300">
                        <a:latin typeface="Calibri"/>
                        <a:ea typeface="Calibri"/>
                        <a:cs typeface="Times New Roman"/>
                      </a:endParaRPr>
                    </a:p>
                  </a:txBody>
                  <a:tcPr marL="82734" marR="827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5E0EC"/>
                    </a:solidFill>
                  </a:tcPr>
                </a:tc>
                <a:tc>
                  <a:txBody>
                    <a:bodyPr/>
                    <a:lstStyle/>
                    <a:p>
                      <a:pPr marL="0" marR="0" algn="ctr">
                        <a:spcBef>
                          <a:spcPts val="0"/>
                        </a:spcBef>
                        <a:spcAft>
                          <a:spcPts val="0"/>
                        </a:spcAft>
                      </a:pPr>
                      <a:r>
                        <a:rPr lang="en-US" sz="900">
                          <a:solidFill>
                            <a:srgbClr val="000000"/>
                          </a:solidFill>
                          <a:latin typeface="Calibri"/>
                          <a:ea typeface="Times New Roman"/>
                          <a:cs typeface="Times New Roman"/>
                        </a:rPr>
                        <a:t>900 – 6000m</a:t>
                      </a:r>
                      <a:endParaRPr lang="en-US" sz="1300">
                        <a:latin typeface="Calibri"/>
                        <a:ea typeface="Calibri"/>
                        <a:cs typeface="Times New Roman"/>
                      </a:endParaRPr>
                    </a:p>
                  </a:txBody>
                  <a:tcPr marL="82734" marR="827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5E0EC"/>
                    </a:solidFill>
                  </a:tcPr>
                </a:tc>
                <a:tc>
                  <a:txBody>
                    <a:bodyPr/>
                    <a:lstStyle/>
                    <a:p>
                      <a:pPr marL="0" marR="0">
                        <a:spcBef>
                          <a:spcPts val="0"/>
                        </a:spcBef>
                        <a:spcAft>
                          <a:spcPts val="0"/>
                        </a:spcAft>
                      </a:pPr>
                      <a:r>
                        <a:rPr lang="en-US" sz="900">
                          <a:solidFill>
                            <a:srgbClr val="000000"/>
                          </a:solidFill>
                          <a:latin typeface="Calibri"/>
                          <a:ea typeface="Times New Roman"/>
                          <a:cs typeface="Times New Roman"/>
                        </a:rPr>
                        <a:t>1800 – 3000</a:t>
                      </a:r>
                      <a:endParaRPr lang="en-US" sz="1300">
                        <a:latin typeface="Calibri"/>
                        <a:ea typeface="Calibri"/>
                        <a:cs typeface="Times New Roman"/>
                      </a:endParaRPr>
                    </a:p>
                  </a:txBody>
                  <a:tcPr marL="82734" marR="827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5E0EC"/>
                    </a:solidFill>
                  </a:tcPr>
                </a:tc>
                <a:tc>
                  <a:txBody>
                    <a:bodyPr/>
                    <a:lstStyle/>
                    <a:p>
                      <a:pPr marL="0" marR="0">
                        <a:spcBef>
                          <a:spcPts val="0"/>
                        </a:spcBef>
                        <a:spcAft>
                          <a:spcPts val="0"/>
                        </a:spcAft>
                      </a:pPr>
                      <a:r>
                        <a:rPr lang="en-US" sz="900">
                          <a:solidFill>
                            <a:srgbClr val="000000"/>
                          </a:solidFill>
                          <a:latin typeface="Calibri"/>
                          <a:ea typeface="Times New Roman"/>
                          <a:cs typeface="Times New Roman"/>
                        </a:rPr>
                        <a:t>Mining, HEPs</a:t>
                      </a:r>
                      <a:endParaRPr lang="en-US" sz="1300">
                        <a:latin typeface="Calibri"/>
                        <a:ea typeface="Calibri"/>
                        <a:cs typeface="Times New Roman"/>
                      </a:endParaRPr>
                    </a:p>
                  </a:txBody>
                  <a:tcPr marL="82734" marR="827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5E0EC"/>
                    </a:solidFill>
                  </a:tcPr>
                </a:tc>
                <a:tc>
                  <a:txBody>
                    <a:bodyPr/>
                    <a:lstStyle/>
                    <a:p>
                      <a:pPr marL="0" marR="0">
                        <a:spcBef>
                          <a:spcPts val="0"/>
                        </a:spcBef>
                        <a:spcAft>
                          <a:spcPts val="0"/>
                        </a:spcAft>
                      </a:pPr>
                      <a:endParaRPr lang="en-US" sz="900" dirty="0">
                        <a:solidFill>
                          <a:srgbClr val="000000"/>
                        </a:solidFill>
                        <a:latin typeface="Calibri"/>
                        <a:ea typeface="Times New Roman"/>
                        <a:cs typeface="Times New Roman"/>
                      </a:endParaRPr>
                    </a:p>
                  </a:txBody>
                  <a:tcPr marL="82734" marR="827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5E0EC"/>
                    </a:solidFill>
                  </a:tcPr>
                </a:tc>
              </a:tr>
              <a:tr h="294166">
                <a:tc>
                  <a:txBody>
                    <a:bodyPr/>
                    <a:lstStyle/>
                    <a:p>
                      <a:pPr marL="0" marR="0">
                        <a:spcBef>
                          <a:spcPts val="0"/>
                        </a:spcBef>
                        <a:spcAft>
                          <a:spcPts val="0"/>
                        </a:spcAft>
                      </a:pPr>
                      <a:r>
                        <a:rPr lang="en-US" sz="900">
                          <a:solidFill>
                            <a:srgbClr val="000000"/>
                          </a:solidFill>
                          <a:latin typeface="Calibri"/>
                          <a:ea typeface="Times New Roman"/>
                          <a:cs typeface="Times New Roman"/>
                        </a:rPr>
                        <a:t>UKD</a:t>
                      </a:r>
                      <a:endParaRPr lang="en-US" sz="1300">
                        <a:latin typeface="Calibri"/>
                        <a:ea typeface="Calibri"/>
                        <a:cs typeface="Times New Roman"/>
                      </a:endParaRPr>
                    </a:p>
                  </a:txBody>
                  <a:tcPr marL="82734" marR="827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5E0EC"/>
                    </a:solidFill>
                  </a:tcPr>
                </a:tc>
                <a:tc>
                  <a:txBody>
                    <a:bodyPr/>
                    <a:lstStyle/>
                    <a:p>
                      <a:pPr marL="0" marR="0">
                        <a:spcBef>
                          <a:spcPts val="0"/>
                        </a:spcBef>
                        <a:spcAft>
                          <a:spcPts val="0"/>
                        </a:spcAft>
                      </a:pPr>
                      <a:r>
                        <a:rPr lang="en-US" sz="900">
                          <a:solidFill>
                            <a:srgbClr val="000000"/>
                          </a:solidFill>
                          <a:latin typeface="Calibri"/>
                          <a:ea typeface="Times New Roman"/>
                          <a:cs typeface="Times New Roman"/>
                        </a:rPr>
                        <a:t>Chamoli</a:t>
                      </a:r>
                      <a:endParaRPr lang="en-US" sz="1300">
                        <a:latin typeface="Calibri"/>
                        <a:ea typeface="Calibri"/>
                        <a:cs typeface="Times New Roman"/>
                      </a:endParaRPr>
                    </a:p>
                  </a:txBody>
                  <a:tcPr marL="82734" marR="827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5E0EC"/>
                    </a:solidFill>
                  </a:tcPr>
                </a:tc>
                <a:tc>
                  <a:txBody>
                    <a:bodyPr/>
                    <a:lstStyle/>
                    <a:p>
                      <a:pPr marL="0" marR="0" algn="ctr">
                        <a:spcBef>
                          <a:spcPts val="0"/>
                        </a:spcBef>
                        <a:spcAft>
                          <a:spcPts val="0"/>
                        </a:spcAft>
                      </a:pPr>
                      <a:r>
                        <a:rPr lang="en-US" sz="900">
                          <a:solidFill>
                            <a:srgbClr val="000000"/>
                          </a:solidFill>
                          <a:latin typeface="Calibri"/>
                          <a:ea typeface="Times New Roman"/>
                          <a:cs typeface="Times New Roman"/>
                        </a:rPr>
                        <a:t>900 – 6000m</a:t>
                      </a:r>
                      <a:endParaRPr lang="en-US" sz="1300">
                        <a:latin typeface="Calibri"/>
                        <a:ea typeface="Calibri"/>
                        <a:cs typeface="Times New Roman"/>
                      </a:endParaRPr>
                    </a:p>
                  </a:txBody>
                  <a:tcPr marL="82734" marR="827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5E0EC"/>
                    </a:solidFill>
                  </a:tcPr>
                </a:tc>
                <a:tc>
                  <a:txBody>
                    <a:bodyPr/>
                    <a:lstStyle/>
                    <a:p>
                      <a:pPr marL="0" marR="0">
                        <a:spcBef>
                          <a:spcPts val="0"/>
                        </a:spcBef>
                        <a:spcAft>
                          <a:spcPts val="0"/>
                        </a:spcAft>
                      </a:pPr>
                      <a:r>
                        <a:rPr lang="en-US" sz="900">
                          <a:solidFill>
                            <a:srgbClr val="000000"/>
                          </a:solidFill>
                          <a:latin typeface="Calibri"/>
                          <a:ea typeface="Times New Roman"/>
                          <a:cs typeface="Times New Roman"/>
                        </a:rPr>
                        <a:t>4500 – 6000, 3000 – 4500 &amp; 1350 – 1800m</a:t>
                      </a:r>
                      <a:endParaRPr lang="en-US" sz="1300">
                        <a:latin typeface="Calibri"/>
                        <a:ea typeface="Calibri"/>
                        <a:cs typeface="Times New Roman"/>
                      </a:endParaRPr>
                    </a:p>
                  </a:txBody>
                  <a:tcPr marL="82734" marR="827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5E0EC"/>
                    </a:solidFill>
                  </a:tcPr>
                </a:tc>
                <a:tc>
                  <a:txBody>
                    <a:bodyPr/>
                    <a:lstStyle/>
                    <a:p>
                      <a:pPr marL="0" marR="0">
                        <a:spcBef>
                          <a:spcPts val="0"/>
                        </a:spcBef>
                        <a:spcAft>
                          <a:spcPts val="0"/>
                        </a:spcAft>
                      </a:pPr>
                      <a:r>
                        <a:rPr lang="en-US" sz="900">
                          <a:solidFill>
                            <a:srgbClr val="000000"/>
                          </a:solidFill>
                          <a:latin typeface="Calibri"/>
                          <a:ea typeface="Times New Roman"/>
                          <a:cs typeface="Times New Roman"/>
                        </a:rPr>
                        <a:t>Mining, HEPs</a:t>
                      </a:r>
                      <a:endParaRPr lang="en-US" sz="1300">
                        <a:latin typeface="Calibri"/>
                        <a:ea typeface="Calibri"/>
                        <a:cs typeface="Times New Roman"/>
                      </a:endParaRPr>
                    </a:p>
                  </a:txBody>
                  <a:tcPr marL="82734" marR="827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5E0EC"/>
                    </a:solidFill>
                  </a:tcPr>
                </a:tc>
                <a:tc>
                  <a:txBody>
                    <a:bodyPr/>
                    <a:lstStyle/>
                    <a:p>
                      <a:pPr marL="0" marR="0">
                        <a:spcBef>
                          <a:spcPts val="0"/>
                        </a:spcBef>
                        <a:spcAft>
                          <a:spcPts val="0"/>
                        </a:spcAft>
                      </a:pPr>
                      <a:r>
                        <a:rPr lang="en-US" sz="900" dirty="0" err="1">
                          <a:solidFill>
                            <a:srgbClr val="000000"/>
                          </a:solidFill>
                          <a:latin typeface="Calibri"/>
                          <a:ea typeface="Times New Roman"/>
                          <a:cs typeface="Times New Roman"/>
                        </a:rPr>
                        <a:t>Badrinath</a:t>
                      </a:r>
                      <a:r>
                        <a:rPr lang="en-US" sz="900" dirty="0">
                          <a:solidFill>
                            <a:srgbClr val="000000"/>
                          </a:solidFill>
                          <a:latin typeface="Calibri"/>
                          <a:ea typeface="Times New Roman"/>
                          <a:cs typeface="Times New Roman"/>
                        </a:rPr>
                        <a:t> (2004)</a:t>
                      </a:r>
                      <a:endParaRPr lang="en-US" sz="1300" dirty="0">
                        <a:latin typeface="Calibri"/>
                        <a:ea typeface="Calibri"/>
                        <a:cs typeface="Times New Roman"/>
                      </a:endParaRPr>
                    </a:p>
                  </a:txBody>
                  <a:tcPr marL="82734" marR="827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5E0EC"/>
                    </a:solidFill>
                  </a:tcPr>
                </a:tc>
              </a:tr>
              <a:tr h="147084">
                <a:tc>
                  <a:txBody>
                    <a:bodyPr/>
                    <a:lstStyle/>
                    <a:p>
                      <a:pPr marL="0" marR="0">
                        <a:spcBef>
                          <a:spcPts val="0"/>
                        </a:spcBef>
                        <a:spcAft>
                          <a:spcPts val="0"/>
                        </a:spcAft>
                      </a:pPr>
                      <a:r>
                        <a:rPr lang="en-US" sz="900">
                          <a:solidFill>
                            <a:srgbClr val="000000"/>
                          </a:solidFill>
                          <a:latin typeface="Calibri"/>
                          <a:ea typeface="Times New Roman"/>
                          <a:cs typeface="Times New Roman"/>
                        </a:rPr>
                        <a:t>JK</a:t>
                      </a:r>
                      <a:endParaRPr lang="en-US" sz="1300">
                        <a:latin typeface="Calibri"/>
                        <a:ea typeface="Calibri"/>
                        <a:cs typeface="Times New Roman"/>
                      </a:endParaRPr>
                    </a:p>
                  </a:txBody>
                  <a:tcPr marL="82734" marR="827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5E0EC"/>
                    </a:solidFill>
                  </a:tcPr>
                </a:tc>
                <a:tc>
                  <a:txBody>
                    <a:bodyPr/>
                    <a:lstStyle/>
                    <a:p>
                      <a:pPr marL="0" marR="0">
                        <a:spcBef>
                          <a:spcPts val="0"/>
                        </a:spcBef>
                        <a:spcAft>
                          <a:spcPts val="0"/>
                        </a:spcAft>
                      </a:pPr>
                      <a:r>
                        <a:rPr lang="en-US" sz="900">
                          <a:solidFill>
                            <a:srgbClr val="000000"/>
                          </a:solidFill>
                          <a:latin typeface="Calibri"/>
                          <a:ea typeface="Times New Roman"/>
                          <a:cs typeface="Times New Roman"/>
                        </a:rPr>
                        <a:t>Doda</a:t>
                      </a:r>
                      <a:endParaRPr lang="en-US" sz="1300">
                        <a:latin typeface="Calibri"/>
                        <a:ea typeface="Calibri"/>
                        <a:cs typeface="Times New Roman"/>
                      </a:endParaRPr>
                    </a:p>
                  </a:txBody>
                  <a:tcPr marL="82734" marR="827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5E0EC"/>
                    </a:solidFill>
                  </a:tcPr>
                </a:tc>
                <a:tc>
                  <a:txBody>
                    <a:bodyPr/>
                    <a:lstStyle/>
                    <a:p>
                      <a:pPr marL="0" marR="0" algn="ctr">
                        <a:spcBef>
                          <a:spcPts val="0"/>
                        </a:spcBef>
                        <a:spcAft>
                          <a:spcPts val="0"/>
                        </a:spcAft>
                      </a:pPr>
                      <a:r>
                        <a:rPr lang="en-US" sz="900">
                          <a:solidFill>
                            <a:srgbClr val="000000"/>
                          </a:solidFill>
                          <a:latin typeface="Calibri"/>
                          <a:ea typeface="Times New Roman"/>
                          <a:cs typeface="Times New Roman"/>
                        </a:rPr>
                        <a:t>900 – 6000m</a:t>
                      </a:r>
                      <a:endParaRPr lang="en-US" sz="1300">
                        <a:latin typeface="Calibri"/>
                        <a:ea typeface="Calibri"/>
                        <a:cs typeface="Times New Roman"/>
                      </a:endParaRPr>
                    </a:p>
                  </a:txBody>
                  <a:tcPr marL="82734" marR="827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5E0EC"/>
                    </a:solidFill>
                  </a:tcPr>
                </a:tc>
                <a:tc>
                  <a:txBody>
                    <a:bodyPr/>
                    <a:lstStyle/>
                    <a:p>
                      <a:pPr marL="0" marR="0">
                        <a:spcBef>
                          <a:spcPts val="0"/>
                        </a:spcBef>
                        <a:spcAft>
                          <a:spcPts val="0"/>
                        </a:spcAft>
                      </a:pPr>
                      <a:r>
                        <a:rPr lang="en-US" sz="900">
                          <a:solidFill>
                            <a:srgbClr val="000000"/>
                          </a:solidFill>
                          <a:latin typeface="Calibri"/>
                          <a:ea typeface="Times New Roman"/>
                          <a:cs typeface="Times New Roman"/>
                        </a:rPr>
                        <a:t>1800 – 3000m</a:t>
                      </a:r>
                      <a:endParaRPr lang="en-US" sz="1300">
                        <a:latin typeface="Calibri"/>
                        <a:ea typeface="Calibri"/>
                        <a:cs typeface="Times New Roman"/>
                      </a:endParaRPr>
                    </a:p>
                  </a:txBody>
                  <a:tcPr marL="82734" marR="827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5E0EC"/>
                    </a:solidFill>
                  </a:tcPr>
                </a:tc>
                <a:tc>
                  <a:txBody>
                    <a:bodyPr/>
                    <a:lstStyle/>
                    <a:p>
                      <a:pPr marL="0" marR="0">
                        <a:spcBef>
                          <a:spcPts val="0"/>
                        </a:spcBef>
                        <a:spcAft>
                          <a:spcPts val="0"/>
                        </a:spcAft>
                      </a:pPr>
                      <a:endParaRPr lang="en-US" sz="900">
                        <a:solidFill>
                          <a:srgbClr val="000000"/>
                        </a:solidFill>
                        <a:latin typeface="Calibri"/>
                        <a:ea typeface="Times New Roman"/>
                        <a:cs typeface="Times New Roman"/>
                      </a:endParaRPr>
                    </a:p>
                  </a:txBody>
                  <a:tcPr marL="82734" marR="827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5E0EC"/>
                    </a:solidFill>
                  </a:tcPr>
                </a:tc>
                <a:tc>
                  <a:txBody>
                    <a:bodyPr/>
                    <a:lstStyle/>
                    <a:p>
                      <a:pPr marL="0" marR="0">
                        <a:spcBef>
                          <a:spcPts val="0"/>
                        </a:spcBef>
                        <a:spcAft>
                          <a:spcPts val="0"/>
                        </a:spcAft>
                      </a:pPr>
                      <a:r>
                        <a:rPr lang="en-US" sz="900" dirty="0" err="1">
                          <a:solidFill>
                            <a:srgbClr val="000000"/>
                          </a:solidFill>
                          <a:latin typeface="Calibri"/>
                          <a:ea typeface="Times New Roman"/>
                          <a:cs typeface="Times New Roman"/>
                        </a:rPr>
                        <a:t>Assar-Baggar</a:t>
                      </a:r>
                      <a:r>
                        <a:rPr lang="en-US" sz="900" dirty="0">
                          <a:solidFill>
                            <a:srgbClr val="000000"/>
                          </a:solidFill>
                          <a:latin typeface="Calibri"/>
                          <a:ea typeface="Times New Roman"/>
                          <a:cs typeface="Times New Roman"/>
                        </a:rPr>
                        <a:t> (06.11)</a:t>
                      </a:r>
                      <a:endParaRPr lang="en-US" sz="1300" dirty="0">
                        <a:latin typeface="Calibri"/>
                        <a:ea typeface="Calibri"/>
                        <a:cs typeface="Times New Roman"/>
                      </a:endParaRPr>
                    </a:p>
                  </a:txBody>
                  <a:tcPr marL="82734" marR="827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5E0EC"/>
                    </a:solidFill>
                  </a:tcPr>
                </a:tc>
              </a:tr>
              <a:tr h="147084">
                <a:tc>
                  <a:txBody>
                    <a:bodyPr/>
                    <a:lstStyle/>
                    <a:p>
                      <a:pPr marL="0" marR="0">
                        <a:spcBef>
                          <a:spcPts val="0"/>
                        </a:spcBef>
                        <a:spcAft>
                          <a:spcPts val="0"/>
                        </a:spcAft>
                      </a:pPr>
                      <a:r>
                        <a:rPr lang="en-US" sz="900">
                          <a:solidFill>
                            <a:srgbClr val="000000"/>
                          </a:solidFill>
                          <a:latin typeface="Calibri"/>
                          <a:ea typeface="Times New Roman"/>
                          <a:cs typeface="Times New Roman"/>
                        </a:rPr>
                        <a:t>UKD</a:t>
                      </a:r>
                      <a:endParaRPr lang="en-US" sz="1300">
                        <a:latin typeface="Calibri"/>
                        <a:ea typeface="Calibri"/>
                        <a:cs typeface="Times New Roman"/>
                      </a:endParaRPr>
                    </a:p>
                  </a:txBody>
                  <a:tcPr marL="82734" marR="827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5E0EC"/>
                    </a:solidFill>
                  </a:tcPr>
                </a:tc>
                <a:tc>
                  <a:txBody>
                    <a:bodyPr/>
                    <a:lstStyle/>
                    <a:p>
                      <a:pPr marL="0" marR="0">
                        <a:spcBef>
                          <a:spcPts val="0"/>
                        </a:spcBef>
                        <a:spcAft>
                          <a:spcPts val="0"/>
                        </a:spcAft>
                      </a:pPr>
                      <a:r>
                        <a:rPr lang="en-US" sz="900">
                          <a:solidFill>
                            <a:srgbClr val="000000"/>
                          </a:solidFill>
                          <a:latin typeface="Calibri"/>
                          <a:ea typeface="Times New Roman"/>
                          <a:cs typeface="Times New Roman"/>
                        </a:rPr>
                        <a:t>Rudraprayag</a:t>
                      </a:r>
                      <a:endParaRPr lang="en-US" sz="1300">
                        <a:latin typeface="Calibri"/>
                        <a:ea typeface="Calibri"/>
                        <a:cs typeface="Times New Roman"/>
                      </a:endParaRPr>
                    </a:p>
                  </a:txBody>
                  <a:tcPr marL="82734" marR="827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5E0EC"/>
                    </a:solidFill>
                  </a:tcPr>
                </a:tc>
                <a:tc>
                  <a:txBody>
                    <a:bodyPr/>
                    <a:lstStyle/>
                    <a:p>
                      <a:pPr marL="0" marR="0" algn="ctr">
                        <a:spcBef>
                          <a:spcPts val="0"/>
                        </a:spcBef>
                        <a:spcAft>
                          <a:spcPts val="0"/>
                        </a:spcAft>
                      </a:pPr>
                      <a:r>
                        <a:rPr lang="en-US" sz="900">
                          <a:solidFill>
                            <a:srgbClr val="000000"/>
                          </a:solidFill>
                          <a:latin typeface="Calibri"/>
                          <a:ea typeface="Times New Roman"/>
                          <a:cs typeface="Times New Roman"/>
                        </a:rPr>
                        <a:t>900 – 6000m</a:t>
                      </a:r>
                      <a:endParaRPr lang="en-US" sz="1300">
                        <a:latin typeface="Calibri"/>
                        <a:ea typeface="Calibri"/>
                        <a:cs typeface="Times New Roman"/>
                      </a:endParaRPr>
                    </a:p>
                  </a:txBody>
                  <a:tcPr marL="82734" marR="827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5E0EC"/>
                    </a:solidFill>
                  </a:tcPr>
                </a:tc>
                <a:tc>
                  <a:txBody>
                    <a:bodyPr/>
                    <a:lstStyle/>
                    <a:p>
                      <a:pPr marL="0" marR="0">
                        <a:spcBef>
                          <a:spcPts val="0"/>
                        </a:spcBef>
                        <a:spcAft>
                          <a:spcPts val="0"/>
                        </a:spcAft>
                      </a:pPr>
                      <a:r>
                        <a:rPr lang="en-US" sz="900">
                          <a:solidFill>
                            <a:srgbClr val="000000"/>
                          </a:solidFill>
                          <a:latin typeface="Calibri"/>
                          <a:ea typeface="Times New Roman"/>
                          <a:cs typeface="Times New Roman"/>
                        </a:rPr>
                        <a:t>1350 – 3000m, 3000 – 4500m</a:t>
                      </a:r>
                      <a:endParaRPr lang="en-US" sz="1300">
                        <a:latin typeface="Calibri"/>
                        <a:ea typeface="Calibri"/>
                        <a:cs typeface="Times New Roman"/>
                      </a:endParaRPr>
                    </a:p>
                  </a:txBody>
                  <a:tcPr marL="82734" marR="827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5E0EC"/>
                    </a:solidFill>
                  </a:tcPr>
                </a:tc>
                <a:tc>
                  <a:txBody>
                    <a:bodyPr/>
                    <a:lstStyle/>
                    <a:p>
                      <a:pPr marL="0" marR="0">
                        <a:spcBef>
                          <a:spcPts val="0"/>
                        </a:spcBef>
                        <a:spcAft>
                          <a:spcPts val="0"/>
                        </a:spcAft>
                      </a:pPr>
                      <a:endParaRPr lang="en-US" sz="900">
                        <a:solidFill>
                          <a:srgbClr val="000000"/>
                        </a:solidFill>
                        <a:latin typeface="Calibri"/>
                        <a:ea typeface="Times New Roman"/>
                        <a:cs typeface="Times New Roman"/>
                      </a:endParaRPr>
                    </a:p>
                  </a:txBody>
                  <a:tcPr marL="82734" marR="827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5E0EC"/>
                    </a:solidFill>
                  </a:tcPr>
                </a:tc>
                <a:tc>
                  <a:txBody>
                    <a:bodyPr/>
                    <a:lstStyle/>
                    <a:p>
                      <a:pPr marL="0" marR="0">
                        <a:spcBef>
                          <a:spcPts val="0"/>
                        </a:spcBef>
                        <a:spcAft>
                          <a:spcPts val="0"/>
                        </a:spcAft>
                      </a:pPr>
                      <a:endParaRPr lang="en-US" sz="900" dirty="0">
                        <a:solidFill>
                          <a:srgbClr val="000000"/>
                        </a:solidFill>
                        <a:latin typeface="Calibri"/>
                        <a:ea typeface="Times New Roman"/>
                        <a:cs typeface="Times New Roman"/>
                      </a:endParaRPr>
                    </a:p>
                  </a:txBody>
                  <a:tcPr marL="82734" marR="827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5E0EC"/>
                    </a:solidFill>
                  </a:tcPr>
                </a:tc>
              </a:tr>
              <a:tr h="294166">
                <a:tc>
                  <a:txBody>
                    <a:bodyPr/>
                    <a:lstStyle/>
                    <a:p>
                      <a:pPr marL="0" marR="0">
                        <a:spcBef>
                          <a:spcPts val="0"/>
                        </a:spcBef>
                        <a:spcAft>
                          <a:spcPts val="0"/>
                        </a:spcAft>
                      </a:pPr>
                      <a:r>
                        <a:rPr lang="en-US" sz="900">
                          <a:solidFill>
                            <a:srgbClr val="000000"/>
                          </a:solidFill>
                          <a:latin typeface="Calibri"/>
                          <a:ea typeface="Times New Roman"/>
                          <a:cs typeface="Times New Roman"/>
                        </a:rPr>
                        <a:t>UKD</a:t>
                      </a:r>
                      <a:endParaRPr lang="en-US" sz="1300">
                        <a:latin typeface="Calibri"/>
                        <a:ea typeface="Calibri"/>
                        <a:cs typeface="Times New Roman"/>
                      </a:endParaRPr>
                    </a:p>
                  </a:txBody>
                  <a:tcPr marL="82734" marR="827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5E0EC"/>
                    </a:solidFill>
                  </a:tcPr>
                </a:tc>
                <a:tc>
                  <a:txBody>
                    <a:bodyPr/>
                    <a:lstStyle/>
                    <a:p>
                      <a:pPr marL="0" marR="0">
                        <a:spcBef>
                          <a:spcPts val="0"/>
                        </a:spcBef>
                        <a:spcAft>
                          <a:spcPts val="0"/>
                        </a:spcAft>
                      </a:pPr>
                      <a:r>
                        <a:rPr lang="en-US" sz="900">
                          <a:solidFill>
                            <a:srgbClr val="000000"/>
                          </a:solidFill>
                          <a:latin typeface="Calibri"/>
                          <a:ea typeface="Times New Roman"/>
                          <a:cs typeface="Times New Roman"/>
                        </a:rPr>
                        <a:t>Uttarkashi</a:t>
                      </a:r>
                      <a:endParaRPr lang="en-US" sz="1300">
                        <a:latin typeface="Calibri"/>
                        <a:ea typeface="Calibri"/>
                        <a:cs typeface="Times New Roman"/>
                      </a:endParaRPr>
                    </a:p>
                  </a:txBody>
                  <a:tcPr marL="82734" marR="827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5E0EC"/>
                    </a:solidFill>
                  </a:tcPr>
                </a:tc>
                <a:tc>
                  <a:txBody>
                    <a:bodyPr/>
                    <a:lstStyle/>
                    <a:p>
                      <a:pPr marL="0" marR="0" algn="ctr">
                        <a:spcBef>
                          <a:spcPts val="0"/>
                        </a:spcBef>
                        <a:spcAft>
                          <a:spcPts val="0"/>
                        </a:spcAft>
                      </a:pPr>
                      <a:r>
                        <a:rPr lang="en-US" sz="900">
                          <a:solidFill>
                            <a:srgbClr val="000000"/>
                          </a:solidFill>
                          <a:latin typeface="Calibri"/>
                          <a:ea typeface="Times New Roman"/>
                          <a:cs typeface="Times New Roman"/>
                        </a:rPr>
                        <a:t>900 – 6000m</a:t>
                      </a:r>
                      <a:endParaRPr lang="en-US" sz="1300">
                        <a:latin typeface="Calibri"/>
                        <a:ea typeface="Calibri"/>
                        <a:cs typeface="Times New Roman"/>
                      </a:endParaRPr>
                    </a:p>
                  </a:txBody>
                  <a:tcPr marL="82734" marR="827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5E0EC"/>
                    </a:solidFill>
                  </a:tcPr>
                </a:tc>
                <a:tc>
                  <a:txBody>
                    <a:bodyPr/>
                    <a:lstStyle/>
                    <a:p>
                      <a:pPr marL="0" marR="0">
                        <a:spcBef>
                          <a:spcPts val="0"/>
                        </a:spcBef>
                        <a:spcAft>
                          <a:spcPts val="0"/>
                        </a:spcAft>
                      </a:pPr>
                      <a:r>
                        <a:rPr lang="en-US" sz="900">
                          <a:solidFill>
                            <a:srgbClr val="000000"/>
                          </a:solidFill>
                          <a:latin typeface="Calibri"/>
                          <a:ea typeface="Times New Roman"/>
                          <a:cs typeface="Times New Roman"/>
                        </a:rPr>
                        <a:t>4500 – 6000m, 3000 – 4500m, 1350 – 1800m</a:t>
                      </a:r>
                      <a:endParaRPr lang="en-US" sz="1300">
                        <a:latin typeface="Calibri"/>
                        <a:ea typeface="Calibri"/>
                        <a:cs typeface="Times New Roman"/>
                      </a:endParaRPr>
                    </a:p>
                  </a:txBody>
                  <a:tcPr marL="82734" marR="827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5E0EC"/>
                    </a:solidFill>
                  </a:tcPr>
                </a:tc>
                <a:tc>
                  <a:txBody>
                    <a:bodyPr/>
                    <a:lstStyle/>
                    <a:p>
                      <a:pPr marL="0" marR="0">
                        <a:spcBef>
                          <a:spcPts val="0"/>
                        </a:spcBef>
                        <a:spcAft>
                          <a:spcPts val="0"/>
                        </a:spcAft>
                      </a:pPr>
                      <a:r>
                        <a:rPr lang="en-US" sz="900">
                          <a:solidFill>
                            <a:srgbClr val="000000"/>
                          </a:solidFill>
                          <a:latin typeface="Calibri"/>
                          <a:ea typeface="Times New Roman"/>
                          <a:cs typeface="Times New Roman"/>
                        </a:rPr>
                        <a:t>HEPs</a:t>
                      </a:r>
                      <a:endParaRPr lang="en-US" sz="1300">
                        <a:latin typeface="Calibri"/>
                        <a:ea typeface="Calibri"/>
                        <a:cs typeface="Times New Roman"/>
                      </a:endParaRPr>
                    </a:p>
                  </a:txBody>
                  <a:tcPr marL="82734" marR="827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5E0EC"/>
                    </a:solidFill>
                  </a:tcPr>
                </a:tc>
                <a:tc>
                  <a:txBody>
                    <a:bodyPr/>
                    <a:lstStyle/>
                    <a:p>
                      <a:pPr marL="0" marR="0">
                        <a:spcBef>
                          <a:spcPts val="0"/>
                        </a:spcBef>
                        <a:spcAft>
                          <a:spcPts val="0"/>
                        </a:spcAft>
                      </a:pPr>
                      <a:endParaRPr lang="en-US" sz="900" dirty="0">
                        <a:solidFill>
                          <a:srgbClr val="000000"/>
                        </a:solidFill>
                        <a:latin typeface="Calibri"/>
                        <a:ea typeface="Times New Roman"/>
                        <a:cs typeface="Times New Roman"/>
                      </a:endParaRPr>
                    </a:p>
                  </a:txBody>
                  <a:tcPr marL="82734" marR="827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5E0EC"/>
                    </a:solidFill>
                  </a:tcPr>
                </a:tc>
              </a:tr>
              <a:tr h="147084">
                <a:tc>
                  <a:txBody>
                    <a:bodyPr/>
                    <a:lstStyle/>
                    <a:p>
                      <a:pPr marL="0" marR="0">
                        <a:spcBef>
                          <a:spcPts val="0"/>
                        </a:spcBef>
                        <a:spcAft>
                          <a:spcPts val="0"/>
                        </a:spcAft>
                      </a:pPr>
                      <a:r>
                        <a:rPr lang="en-US" sz="900">
                          <a:solidFill>
                            <a:srgbClr val="000000"/>
                          </a:solidFill>
                          <a:latin typeface="Calibri"/>
                          <a:ea typeface="Times New Roman"/>
                          <a:cs typeface="Times New Roman"/>
                        </a:rPr>
                        <a:t>JK</a:t>
                      </a:r>
                      <a:endParaRPr lang="en-US" sz="1300">
                        <a:latin typeface="Calibri"/>
                        <a:ea typeface="Calibri"/>
                        <a:cs typeface="Times New Roman"/>
                      </a:endParaRPr>
                    </a:p>
                  </a:txBody>
                  <a:tcPr marL="82734" marR="827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5E0EC"/>
                    </a:solidFill>
                  </a:tcPr>
                </a:tc>
                <a:tc>
                  <a:txBody>
                    <a:bodyPr/>
                    <a:lstStyle/>
                    <a:p>
                      <a:pPr marL="0" marR="0">
                        <a:spcBef>
                          <a:spcPts val="0"/>
                        </a:spcBef>
                        <a:spcAft>
                          <a:spcPts val="0"/>
                        </a:spcAft>
                      </a:pPr>
                      <a:r>
                        <a:rPr lang="en-US" sz="900">
                          <a:solidFill>
                            <a:srgbClr val="000000"/>
                          </a:solidFill>
                          <a:latin typeface="Calibri"/>
                          <a:ea typeface="Times New Roman"/>
                          <a:cs typeface="Times New Roman"/>
                        </a:rPr>
                        <a:t>Anantnag</a:t>
                      </a:r>
                      <a:endParaRPr lang="en-US" sz="1300">
                        <a:latin typeface="Calibri"/>
                        <a:ea typeface="Calibri"/>
                        <a:cs typeface="Times New Roman"/>
                      </a:endParaRPr>
                    </a:p>
                  </a:txBody>
                  <a:tcPr marL="82734" marR="827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5E0EC"/>
                    </a:solidFill>
                  </a:tcPr>
                </a:tc>
                <a:tc>
                  <a:txBody>
                    <a:bodyPr/>
                    <a:lstStyle/>
                    <a:p>
                      <a:pPr marL="0" marR="0" algn="ctr">
                        <a:spcBef>
                          <a:spcPts val="0"/>
                        </a:spcBef>
                        <a:spcAft>
                          <a:spcPts val="0"/>
                        </a:spcAft>
                      </a:pPr>
                      <a:r>
                        <a:rPr lang="en-US" sz="900">
                          <a:solidFill>
                            <a:srgbClr val="000000"/>
                          </a:solidFill>
                          <a:latin typeface="Calibri"/>
                          <a:ea typeface="Times New Roman"/>
                          <a:cs typeface="Times New Roman"/>
                        </a:rPr>
                        <a:t>1350 – 6000m</a:t>
                      </a:r>
                      <a:endParaRPr lang="en-US" sz="1300">
                        <a:latin typeface="Calibri"/>
                        <a:ea typeface="Calibri"/>
                        <a:cs typeface="Times New Roman"/>
                      </a:endParaRPr>
                    </a:p>
                  </a:txBody>
                  <a:tcPr marL="82734" marR="827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5E0EC"/>
                    </a:solidFill>
                  </a:tcPr>
                </a:tc>
                <a:tc>
                  <a:txBody>
                    <a:bodyPr/>
                    <a:lstStyle/>
                    <a:p>
                      <a:pPr marL="0" marR="0">
                        <a:spcBef>
                          <a:spcPts val="0"/>
                        </a:spcBef>
                        <a:spcAft>
                          <a:spcPts val="0"/>
                        </a:spcAft>
                      </a:pPr>
                      <a:r>
                        <a:rPr lang="en-US" sz="900">
                          <a:solidFill>
                            <a:srgbClr val="000000"/>
                          </a:solidFill>
                          <a:latin typeface="Calibri"/>
                          <a:ea typeface="Times New Roman"/>
                          <a:cs typeface="Times New Roman"/>
                        </a:rPr>
                        <a:t>1800 – 3000m, 4500 – 6000m</a:t>
                      </a:r>
                      <a:endParaRPr lang="en-US" sz="1300">
                        <a:latin typeface="Calibri"/>
                        <a:ea typeface="Calibri"/>
                        <a:cs typeface="Times New Roman"/>
                      </a:endParaRPr>
                    </a:p>
                  </a:txBody>
                  <a:tcPr marL="82734" marR="827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5E0EC"/>
                    </a:solidFill>
                  </a:tcPr>
                </a:tc>
                <a:tc>
                  <a:txBody>
                    <a:bodyPr/>
                    <a:lstStyle/>
                    <a:p>
                      <a:pPr marL="0" marR="0">
                        <a:spcBef>
                          <a:spcPts val="0"/>
                        </a:spcBef>
                        <a:spcAft>
                          <a:spcPts val="0"/>
                        </a:spcAft>
                      </a:pPr>
                      <a:endParaRPr lang="en-US" sz="900">
                        <a:solidFill>
                          <a:srgbClr val="000000"/>
                        </a:solidFill>
                        <a:latin typeface="Calibri"/>
                        <a:ea typeface="Times New Roman"/>
                        <a:cs typeface="Times New Roman"/>
                      </a:endParaRPr>
                    </a:p>
                  </a:txBody>
                  <a:tcPr marL="82734" marR="827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5E0EC"/>
                    </a:solidFill>
                  </a:tcPr>
                </a:tc>
                <a:tc>
                  <a:txBody>
                    <a:bodyPr/>
                    <a:lstStyle/>
                    <a:p>
                      <a:pPr marL="0" marR="0">
                        <a:spcBef>
                          <a:spcPts val="0"/>
                        </a:spcBef>
                        <a:spcAft>
                          <a:spcPts val="0"/>
                        </a:spcAft>
                      </a:pPr>
                      <a:endParaRPr lang="en-US" sz="900" dirty="0">
                        <a:solidFill>
                          <a:srgbClr val="000000"/>
                        </a:solidFill>
                        <a:latin typeface="Calibri"/>
                        <a:ea typeface="Times New Roman"/>
                        <a:cs typeface="Times New Roman"/>
                      </a:endParaRPr>
                    </a:p>
                  </a:txBody>
                  <a:tcPr marL="82734" marR="827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5E0EC"/>
                    </a:solidFill>
                  </a:tcPr>
                </a:tc>
              </a:tr>
              <a:tr h="1029586">
                <a:tc>
                  <a:txBody>
                    <a:bodyPr/>
                    <a:lstStyle/>
                    <a:p>
                      <a:pPr marL="0" marR="0">
                        <a:spcBef>
                          <a:spcPts val="0"/>
                        </a:spcBef>
                        <a:spcAft>
                          <a:spcPts val="0"/>
                        </a:spcAft>
                      </a:pPr>
                      <a:r>
                        <a:rPr lang="en-US" sz="900">
                          <a:solidFill>
                            <a:srgbClr val="000000"/>
                          </a:solidFill>
                          <a:latin typeface="Calibri"/>
                          <a:ea typeface="Times New Roman"/>
                          <a:cs typeface="Times New Roman"/>
                        </a:rPr>
                        <a:t>HP</a:t>
                      </a:r>
                      <a:endParaRPr lang="en-US" sz="1300">
                        <a:latin typeface="Calibri"/>
                        <a:ea typeface="Calibri"/>
                        <a:cs typeface="Times New Roman"/>
                      </a:endParaRPr>
                    </a:p>
                  </a:txBody>
                  <a:tcPr marL="82734" marR="827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5E0EC"/>
                    </a:solidFill>
                  </a:tcPr>
                </a:tc>
                <a:tc>
                  <a:txBody>
                    <a:bodyPr/>
                    <a:lstStyle/>
                    <a:p>
                      <a:pPr marL="0" marR="0">
                        <a:spcBef>
                          <a:spcPts val="0"/>
                        </a:spcBef>
                        <a:spcAft>
                          <a:spcPts val="0"/>
                        </a:spcAft>
                      </a:pPr>
                      <a:r>
                        <a:rPr lang="en-US" sz="900">
                          <a:solidFill>
                            <a:srgbClr val="000000"/>
                          </a:solidFill>
                          <a:latin typeface="Calibri"/>
                          <a:ea typeface="Times New Roman"/>
                          <a:cs typeface="Times New Roman"/>
                        </a:rPr>
                        <a:t>Shimla</a:t>
                      </a:r>
                      <a:endParaRPr lang="en-US" sz="1300">
                        <a:latin typeface="Calibri"/>
                        <a:ea typeface="Calibri"/>
                        <a:cs typeface="Times New Roman"/>
                      </a:endParaRPr>
                    </a:p>
                  </a:txBody>
                  <a:tcPr marL="82734" marR="827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5E0EC"/>
                    </a:solidFill>
                  </a:tcPr>
                </a:tc>
                <a:tc>
                  <a:txBody>
                    <a:bodyPr/>
                    <a:lstStyle/>
                    <a:p>
                      <a:pPr marL="0" marR="0" algn="ctr">
                        <a:spcBef>
                          <a:spcPts val="0"/>
                        </a:spcBef>
                        <a:spcAft>
                          <a:spcPts val="0"/>
                        </a:spcAft>
                      </a:pPr>
                      <a:r>
                        <a:rPr lang="en-US" sz="900">
                          <a:solidFill>
                            <a:srgbClr val="000000"/>
                          </a:solidFill>
                          <a:latin typeface="Calibri"/>
                          <a:ea typeface="Times New Roman"/>
                          <a:cs typeface="Times New Roman"/>
                        </a:rPr>
                        <a:t>1350 – 6000m</a:t>
                      </a:r>
                      <a:endParaRPr lang="en-US" sz="1300">
                        <a:latin typeface="Calibri"/>
                        <a:ea typeface="Calibri"/>
                        <a:cs typeface="Times New Roman"/>
                      </a:endParaRPr>
                    </a:p>
                  </a:txBody>
                  <a:tcPr marL="82734" marR="827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5E0EC"/>
                    </a:solidFill>
                  </a:tcPr>
                </a:tc>
                <a:tc>
                  <a:txBody>
                    <a:bodyPr/>
                    <a:lstStyle/>
                    <a:p>
                      <a:pPr marL="0" marR="0">
                        <a:spcBef>
                          <a:spcPts val="0"/>
                        </a:spcBef>
                        <a:spcAft>
                          <a:spcPts val="0"/>
                        </a:spcAft>
                      </a:pPr>
                      <a:r>
                        <a:rPr lang="en-US" sz="900">
                          <a:solidFill>
                            <a:srgbClr val="000000"/>
                          </a:solidFill>
                          <a:latin typeface="Calibri"/>
                          <a:ea typeface="Times New Roman"/>
                          <a:cs typeface="Times New Roman"/>
                        </a:rPr>
                        <a:t>1350 – 1800m, 1800 – 3000m</a:t>
                      </a:r>
                      <a:endParaRPr lang="en-US" sz="1300">
                        <a:latin typeface="Calibri"/>
                        <a:ea typeface="Calibri"/>
                        <a:cs typeface="Times New Roman"/>
                      </a:endParaRPr>
                    </a:p>
                  </a:txBody>
                  <a:tcPr marL="82734" marR="827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5E0EC"/>
                    </a:solidFill>
                  </a:tcPr>
                </a:tc>
                <a:tc>
                  <a:txBody>
                    <a:bodyPr/>
                    <a:lstStyle/>
                    <a:p>
                      <a:pPr marL="0" marR="0">
                        <a:spcBef>
                          <a:spcPts val="0"/>
                        </a:spcBef>
                        <a:spcAft>
                          <a:spcPts val="0"/>
                        </a:spcAft>
                      </a:pPr>
                      <a:endParaRPr lang="en-US" sz="900">
                        <a:solidFill>
                          <a:srgbClr val="000000"/>
                        </a:solidFill>
                        <a:latin typeface="Calibri"/>
                        <a:ea typeface="Times New Roman"/>
                        <a:cs typeface="Times New Roman"/>
                      </a:endParaRPr>
                    </a:p>
                  </a:txBody>
                  <a:tcPr marL="82734" marR="827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5E0EC"/>
                    </a:solidFill>
                  </a:tcPr>
                </a:tc>
                <a:tc>
                  <a:txBody>
                    <a:bodyPr/>
                    <a:lstStyle/>
                    <a:p>
                      <a:pPr marL="0" marR="0">
                        <a:spcBef>
                          <a:spcPts val="0"/>
                        </a:spcBef>
                        <a:spcAft>
                          <a:spcPts val="0"/>
                        </a:spcAft>
                      </a:pPr>
                      <a:r>
                        <a:rPr lang="en-US" sz="900" dirty="0" err="1">
                          <a:solidFill>
                            <a:srgbClr val="000000"/>
                          </a:solidFill>
                          <a:latin typeface="Calibri"/>
                          <a:ea typeface="Times New Roman"/>
                          <a:cs typeface="Times New Roman"/>
                        </a:rPr>
                        <a:t>Chirgaon</a:t>
                      </a:r>
                      <a:r>
                        <a:rPr lang="en-US" sz="900" dirty="0">
                          <a:solidFill>
                            <a:srgbClr val="000000"/>
                          </a:solidFill>
                          <a:latin typeface="Calibri"/>
                          <a:ea typeface="Times New Roman"/>
                          <a:cs typeface="Times New Roman"/>
                        </a:rPr>
                        <a:t> in </a:t>
                      </a:r>
                      <a:r>
                        <a:rPr lang="en-US" sz="900" dirty="0" err="1">
                          <a:solidFill>
                            <a:srgbClr val="000000"/>
                          </a:solidFill>
                          <a:latin typeface="Calibri"/>
                          <a:ea typeface="Times New Roman"/>
                          <a:cs typeface="Times New Roman"/>
                        </a:rPr>
                        <a:t>Rohru</a:t>
                      </a:r>
                      <a:r>
                        <a:rPr lang="en-US" sz="900" dirty="0">
                          <a:solidFill>
                            <a:srgbClr val="000000"/>
                          </a:solidFill>
                          <a:latin typeface="Calibri"/>
                          <a:ea typeface="Times New Roman"/>
                          <a:cs typeface="Times New Roman"/>
                        </a:rPr>
                        <a:t> &amp; </a:t>
                      </a:r>
                      <a:r>
                        <a:rPr lang="en-US" sz="900" dirty="0" err="1">
                          <a:solidFill>
                            <a:srgbClr val="000000"/>
                          </a:solidFill>
                          <a:latin typeface="Calibri"/>
                          <a:ea typeface="Times New Roman"/>
                          <a:cs typeface="Times New Roman"/>
                        </a:rPr>
                        <a:t>Wangtu-Neugal</a:t>
                      </a:r>
                      <a:r>
                        <a:rPr lang="en-US" sz="900" dirty="0">
                          <a:solidFill>
                            <a:srgbClr val="000000"/>
                          </a:solidFill>
                          <a:latin typeface="Calibri"/>
                          <a:ea typeface="Times New Roman"/>
                          <a:cs typeface="Times New Roman"/>
                        </a:rPr>
                        <a:t> Seri in </a:t>
                      </a:r>
                      <a:r>
                        <a:rPr lang="en-US" sz="900" dirty="0" err="1">
                          <a:solidFill>
                            <a:srgbClr val="000000"/>
                          </a:solidFill>
                          <a:latin typeface="Calibri"/>
                          <a:ea typeface="Times New Roman"/>
                          <a:cs typeface="Times New Roman"/>
                        </a:rPr>
                        <a:t>Kinnaur</a:t>
                      </a:r>
                      <a:r>
                        <a:rPr lang="en-US" sz="900" dirty="0">
                          <a:solidFill>
                            <a:srgbClr val="000000"/>
                          </a:solidFill>
                          <a:latin typeface="Calibri"/>
                          <a:ea typeface="Times New Roman"/>
                          <a:cs typeface="Times New Roman"/>
                        </a:rPr>
                        <a:t> side | Cloud burst in </a:t>
                      </a:r>
                      <a:r>
                        <a:rPr lang="en-US" sz="900" dirty="0" err="1">
                          <a:solidFill>
                            <a:srgbClr val="000000"/>
                          </a:solidFill>
                          <a:latin typeface="Calibri"/>
                          <a:ea typeface="Times New Roman"/>
                          <a:cs typeface="Times New Roman"/>
                        </a:rPr>
                        <a:t>Rohal</a:t>
                      </a:r>
                      <a:r>
                        <a:rPr lang="en-US" sz="900" dirty="0">
                          <a:solidFill>
                            <a:srgbClr val="000000"/>
                          </a:solidFill>
                          <a:latin typeface="Calibri"/>
                          <a:ea typeface="Times New Roman"/>
                          <a:cs typeface="Times New Roman"/>
                        </a:rPr>
                        <a:t> mountain range (1997) killing over 120 persons</a:t>
                      </a:r>
                      <a:endParaRPr lang="en-US" sz="1300" dirty="0">
                        <a:latin typeface="Calibri"/>
                        <a:ea typeface="Calibri"/>
                        <a:cs typeface="Times New Roman"/>
                      </a:endParaRPr>
                    </a:p>
                  </a:txBody>
                  <a:tcPr marL="82734" marR="827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5E0EC"/>
                    </a:solidFill>
                  </a:tcPr>
                </a:tc>
              </a:tr>
              <a:tr h="147084">
                <a:tc>
                  <a:txBody>
                    <a:bodyPr/>
                    <a:lstStyle/>
                    <a:p>
                      <a:pPr marL="0" marR="0">
                        <a:spcBef>
                          <a:spcPts val="0"/>
                        </a:spcBef>
                        <a:spcAft>
                          <a:spcPts val="0"/>
                        </a:spcAft>
                      </a:pPr>
                      <a:r>
                        <a:rPr lang="en-US" sz="900">
                          <a:solidFill>
                            <a:srgbClr val="000000"/>
                          </a:solidFill>
                          <a:latin typeface="Calibri"/>
                          <a:ea typeface="Times New Roman"/>
                          <a:cs typeface="Times New Roman"/>
                        </a:rPr>
                        <a:t>JK</a:t>
                      </a:r>
                      <a:endParaRPr lang="en-US" sz="1300">
                        <a:latin typeface="Calibri"/>
                        <a:ea typeface="Calibri"/>
                        <a:cs typeface="Times New Roman"/>
                      </a:endParaRPr>
                    </a:p>
                  </a:txBody>
                  <a:tcPr marL="82734" marR="827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5E0EC"/>
                    </a:solidFill>
                  </a:tcPr>
                </a:tc>
                <a:tc>
                  <a:txBody>
                    <a:bodyPr/>
                    <a:lstStyle/>
                    <a:p>
                      <a:pPr marL="0" marR="0">
                        <a:spcBef>
                          <a:spcPts val="0"/>
                        </a:spcBef>
                        <a:spcAft>
                          <a:spcPts val="0"/>
                        </a:spcAft>
                      </a:pPr>
                      <a:r>
                        <a:rPr lang="en-US" sz="900">
                          <a:solidFill>
                            <a:srgbClr val="000000"/>
                          </a:solidFill>
                          <a:latin typeface="Calibri"/>
                          <a:ea typeface="Times New Roman"/>
                          <a:cs typeface="Times New Roman"/>
                        </a:rPr>
                        <a:t>Baramulla</a:t>
                      </a:r>
                      <a:endParaRPr lang="en-US" sz="1300">
                        <a:latin typeface="Calibri"/>
                        <a:ea typeface="Calibri"/>
                        <a:cs typeface="Times New Roman"/>
                      </a:endParaRPr>
                    </a:p>
                  </a:txBody>
                  <a:tcPr marL="82734" marR="827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5E0EC"/>
                    </a:solidFill>
                  </a:tcPr>
                </a:tc>
                <a:tc>
                  <a:txBody>
                    <a:bodyPr/>
                    <a:lstStyle/>
                    <a:p>
                      <a:pPr marL="0" marR="0" algn="ctr">
                        <a:spcBef>
                          <a:spcPts val="0"/>
                        </a:spcBef>
                        <a:spcAft>
                          <a:spcPts val="0"/>
                        </a:spcAft>
                      </a:pPr>
                      <a:r>
                        <a:rPr lang="en-US" sz="900">
                          <a:solidFill>
                            <a:srgbClr val="000000"/>
                          </a:solidFill>
                          <a:latin typeface="Calibri"/>
                          <a:ea typeface="Times New Roman"/>
                          <a:cs typeface="Times New Roman"/>
                        </a:rPr>
                        <a:t>1350 – 6000m</a:t>
                      </a:r>
                      <a:endParaRPr lang="en-US" sz="1300">
                        <a:latin typeface="Calibri"/>
                        <a:ea typeface="Calibri"/>
                        <a:cs typeface="Times New Roman"/>
                      </a:endParaRPr>
                    </a:p>
                  </a:txBody>
                  <a:tcPr marL="82734" marR="827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5E0EC"/>
                    </a:solidFill>
                  </a:tcPr>
                </a:tc>
                <a:tc>
                  <a:txBody>
                    <a:bodyPr/>
                    <a:lstStyle/>
                    <a:p>
                      <a:pPr marL="0" marR="0">
                        <a:spcBef>
                          <a:spcPts val="0"/>
                        </a:spcBef>
                        <a:spcAft>
                          <a:spcPts val="0"/>
                        </a:spcAft>
                      </a:pPr>
                      <a:r>
                        <a:rPr lang="en-US" sz="900">
                          <a:solidFill>
                            <a:srgbClr val="000000"/>
                          </a:solidFill>
                          <a:latin typeface="Calibri"/>
                          <a:ea typeface="Times New Roman"/>
                          <a:cs typeface="Times New Roman"/>
                        </a:rPr>
                        <a:t>1350 – 1800m</a:t>
                      </a:r>
                      <a:endParaRPr lang="en-US" sz="1300">
                        <a:latin typeface="Calibri"/>
                        <a:ea typeface="Calibri"/>
                        <a:cs typeface="Times New Roman"/>
                      </a:endParaRPr>
                    </a:p>
                  </a:txBody>
                  <a:tcPr marL="82734" marR="827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5E0EC"/>
                    </a:solidFill>
                  </a:tcPr>
                </a:tc>
                <a:tc>
                  <a:txBody>
                    <a:bodyPr/>
                    <a:lstStyle/>
                    <a:p>
                      <a:pPr marL="0" marR="0">
                        <a:spcBef>
                          <a:spcPts val="0"/>
                        </a:spcBef>
                        <a:spcAft>
                          <a:spcPts val="0"/>
                        </a:spcAft>
                      </a:pPr>
                      <a:endParaRPr lang="en-US" sz="900">
                        <a:solidFill>
                          <a:srgbClr val="000000"/>
                        </a:solidFill>
                        <a:latin typeface="Calibri"/>
                        <a:ea typeface="Times New Roman"/>
                        <a:cs typeface="Times New Roman"/>
                      </a:endParaRPr>
                    </a:p>
                  </a:txBody>
                  <a:tcPr marL="82734" marR="827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5E0EC"/>
                    </a:solidFill>
                  </a:tcPr>
                </a:tc>
                <a:tc>
                  <a:txBody>
                    <a:bodyPr/>
                    <a:lstStyle/>
                    <a:p>
                      <a:pPr marL="0" marR="0">
                        <a:spcBef>
                          <a:spcPts val="0"/>
                        </a:spcBef>
                        <a:spcAft>
                          <a:spcPts val="0"/>
                        </a:spcAft>
                      </a:pPr>
                      <a:endParaRPr lang="en-US" sz="900" dirty="0">
                        <a:solidFill>
                          <a:srgbClr val="000000"/>
                        </a:solidFill>
                        <a:latin typeface="Calibri"/>
                        <a:ea typeface="Times New Roman"/>
                        <a:cs typeface="Times New Roman"/>
                      </a:endParaRPr>
                    </a:p>
                  </a:txBody>
                  <a:tcPr marL="82734" marR="827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5E0EC"/>
                    </a:solidFill>
                  </a:tcPr>
                </a:tc>
              </a:tr>
              <a:tr h="147084">
                <a:tc>
                  <a:txBody>
                    <a:bodyPr/>
                    <a:lstStyle/>
                    <a:p>
                      <a:pPr marL="0" marR="0">
                        <a:spcBef>
                          <a:spcPts val="0"/>
                        </a:spcBef>
                        <a:spcAft>
                          <a:spcPts val="0"/>
                        </a:spcAft>
                      </a:pPr>
                      <a:r>
                        <a:rPr lang="en-US" sz="900">
                          <a:solidFill>
                            <a:srgbClr val="000000"/>
                          </a:solidFill>
                          <a:latin typeface="Calibri"/>
                          <a:ea typeface="Times New Roman"/>
                          <a:cs typeface="Times New Roman"/>
                        </a:rPr>
                        <a:t>JK</a:t>
                      </a:r>
                      <a:endParaRPr lang="en-US" sz="1300">
                        <a:latin typeface="Calibri"/>
                        <a:ea typeface="Calibri"/>
                        <a:cs typeface="Times New Roman"/>
                      </a:endParaRPr>
                    </a:p>
                  </a:txBody>
                  <a:tcPr marL="82734" marR="827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5E0EC"/>
                    </a:solidFill>
                  </a:tcPr>
                </a:tc>
                <a:tc>
                  <a:txBody>
                    <a:bodyPr/>
                    <a:lstStyle/>
                    <a:p>
                      <a:pPr marL="0" marR="0">
                        <a:spcBef>
                          <a:spcPts val="0"/>
                        </a:spcBef>
                        <a:spcAft>
                          <a:spcPts val="0"/>
                        </a:spcAft>
                      </a:pPr>
                      <a:r>
                        <a:rPr lang="en-US" sz="900">
                          <a:solidFill>
                            <a:srgbClr val="000000"/>
                          </a:solidFill>
                          <a:latin typeface="Calibri"/>
                          <a:ea typeface="Times New Roman"/>
                          <a:cs typeface="Times New Roman"/>
                        </a:rPr>
                        <a:t>Budgam</a:t>
                      </a:r>
                      <a:endParaRPr lang="en-US" sz="1300">
                        <a:latin typeface="Calibri"/>
                        <a:ea typeface="Calibri"/>
                        <a:cs typeface="Times New Roman"/>
                      </a:endParaRPr>
                    </a:p>
                  </a:txBody>
                  <a:tcPr marL="82734" marR="827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5E0EC"/>
                    </a:solidFill>
                  </a:tcPr>
                </a:tc>
                <a:tc>
                  <a:txBody>
                    <a:bodyPr/>
                    <a:lstStyle/>
                    <a:p>
                      <a:pPr marL="0" marR="0" algn="ctr">
                        <a:spcBef>
                          <a:spcPts val="0"/>
                        </a:spcBef>
                        <a:spcAft>
                          <a:spcPts val="0"/>
                        </a:spcAft>
                      </a:pPr>
                      <a:r>
                        <a:rPr lang="en-US" sz="900">
                          <a:solidFill>
                            <a:srgbClr val="000000"/>
                          </a:solidFill>
                          <a:latin typeface="Calibri"/>
                          <a:ea typeface="Times New Roman"/>
                          <a:cs typeface="Times New Roman"/>
                        </a:rPr>
                        <a:t>1350 – 6000m</a:t>
                      </a:r>
                      <a:endParaRPr lang="en-US" sz="1300">
                        <a:latin typeface="Calibri"/>
                        <a:ea typeface="Calibri"/>
                        <a:cs typeface="Times New Roman"/>
                      </a:endParaRPr>
                    </a:p>
                  </a:txBody>
                  <a:tcPr marL="82734" marR="827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5E0EC"/>
                    </a:solidFill>
                  </a:tcPr>
                </a:tc>
                <a:tc>
                  <a:txBody>
                    <a:bodyPr/>
                    <a:lstStyle/>
                    <a:p>
                      <a:pPr marL="0" marR="0">
                        <a:spcBef>
                          <a:spcPts val="0"/>
                        </a:spcBef>
                        <a:spcAft>
                          <a:spcPts val="0"/>
                        </a:spcAft>
                      </a:pPr>
                      <a:r>
                        <a:rPr lang="en-US" sz="900">
                          <a:solidFill>
                            <a:srgbClr val="000000"/>
                          </a:solidFill>
                          <a:latin typeface="Calibri"/>
                          <a:ea typeface="Times New Roman"/>
                          <a:cs typeface="Times New Roman"/>
                        </a:rPr>
                        <a:t>1800 – 3000m</a:t>
                      </a:r>
                      <a:endParaRPr lang="en-US" sz="1300">
                        <a:latin typeface="Calibri"/>
                        <a:ea typeface="Calibri"/>
                        <a:cs typeface="Times New Roman"/>
                      </a:endParaRPr>
                    </a:p>
                  </a:txBody>
                  <a:tcPr marL="82734" marR="827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5E0EC"/>
                    </a:solidFill>
                  </a:tcPr>
                </a:tc>
                <a:tc>
                  <a:txBody>
                    <a:bodyPr/>
                    <a:lstStyle/>
                    <a:p>
                      <a:pPr marL="0" marR="0">
                        <a:spcBef>
                          <a:spcPts val="0"/>
                        </a:spcBef>
                        <a:spcAft>
                          <a:spcPts val="0"/>
                        </a:spcAft>
                      </a:pPr>
                      <a:endParaRPr lang="en-US" sz="900">
                        <a:solidFill>
                          <a:srgbClr val="000000"/>
                        </a:solidFill>
                        <a:latin typeface="Calibri"/>
                        <a:ea typeface="Times New Roman"/>
                        <a:cs typeface="Times New Roman"/>
                      </a:endParaRPr>
                    </a:p>
                  </a:txBody>
                  <a:tcPr marL="82734" marR="827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5E0EC"/>
                    </a:solidFill>
                  </a:tcPr>
                </a:tc>
                <a:tc>
                  <a:txBody>
                    <a:bodyPr/>
                    <a:lstStyle/>
                    <a:p>
                      <a:pPr marL="0" marR="0">
                        <a:spcBef>
                          <a:spcPts val="0"/>
                        </a:spcBef>
                        <a:spcAft>
                          <a:spcPts val="0"/>
                        </a:spcAft>
                      </a:pPr>
                      <a:endParaRPr lang="en-US" sz="900" dirty="0">
                        <a:solidFill>
                          <a:srgbClr val="000000"/>
                        </a:solidFill>
                        <a:latin typeface="Calibri"/>
                        <a:ea typeface="Times New Roman"/>
                        <a:cs typeface="Times New Roman"/>
                      </a:endParaRPr>
                    </a:p>
                  </a:txBody>
                  <a:tcPr marL="82734" marR="827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5E0EC"/>
                    </a:solidFill>
                  </a:tcPr>
                </a:tc>
              </a:tr>
              <a:tr h="294166">
                <a:tc>
                  <a:txBody>
                    <a:bodyPr/>
                    <a:lstStyle/>
                    <a:p>
                      <a:pPr marL="0" marR="0">
                        <a:spcBef>
                          <a:spcPts val="0"/>
                        </a:spcBef>
                        <a:spcAft>
                          <a:spcPts val="0"/>
                        </a:spcAft>
                      </a:pPr>
                      <a:r>
                        <a:rPr lang="en-US" sz="900">
                          <a:solidFill>
                            <a:srgbClr val="000000"/>
                          </a:solidFill>
                          <a:latin typeface="Calibri"/>
                          <a:ea typeface="Times New Roman"/>
                          <a:cs typeface="Times New Roman"/>
                        </a:rPr>
                        <a:t>JK</a:t>
                      </a:r>
                      <a:endParaRPr lang="en-US" sz="1300">
                        <a:latin typeface="Calibri"/>
                        <a:ea typeface="Calibri"/>
                        <a:cs typeface="Times New Roman"/>
                      </a:endParaRPr>
                    </a:p>
                  </a:txBody>
                  <a:tcPr marL="82734" marR="827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5E0EC"/>
                    </a:solidFill>
                  </a:tcPr>
                </a:tc>
                <a:tc>
                  <a:txBody>
                    <a:bodyPr/>
                    <a:lstStyle/>
                    <a:p>
                      <a:pPr marL="0" marR="0">
                        <a:spcBef>
                          <a:spcPts val="0"/>
                        </a:spcBef>
                        <a:spcAft>
                          <a:spcPts val="0"/>
                        </a:spcAft>
                      </a:pPr>
                      <a:r>
                        <a:rPr lang="en-US" sz="900">
                          <a:solidFill>
                            <a:srgbClr val="000000"/>
                          </a:solidFill>
                          <a:latin typeface="Calibri"/>
                          <a:ea typeface="Times New Roman"/>
                          <a:cs typeface="Times New Roman"/>
                        </a:rPr>
                        <a:t>Kupwara</a:t>
                      </a:r>
                      <a:endParaRPr lang="en-US" sz="1300">
                        <a:latin typeface="Calibri"/>
                        <a:ea typeface="Calibri"/>
                        <a:cs typeface="Times New Roman"/>
                      </a:endParaRPr>
                    </a:p>
                  </a:txBody>
                  <a:tcPr marL="82734" marR="827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5E0EC"/>
                    </a:solidFill>
                  </a:tcPr>
                </a:tc>
                <a:tc>
                  <a:txBody>
                    <a:bodyPr/>
                    <a:lstStyle/>
                    <a:p>
                      <a:pPr marL="0" marR="0" algn="ctr">
                        <a:spcBef>
                          <a:spcPts val="0"/>
                        </a:spcBef>
                        <a:spcAft>
                          <a:spcPts val="0"/>
                        </a:spcAft>
                      </a:pPr>
                      <a:r>
                        <a:rPr lang="en-US" sz="900">
                          <a:solidFill>
                            <a:srgbClr val="000000"/>
                          </a:solidFill>
                          <a:latin typeface="Calibri"/>
                          <a:ea typeface="Times New Roman"/>
                          <a:cs typeface="Times New Roman"/>
                        </a:rPr>
                        <a:t>1350 – 6000m</a:t>
                      </a:r>
                      <a:endParaRPr lang="en-US" sz="1300">
                        <a:latin typeface="Calibri"/>
                        <a:ea typeface="Calibri"/>
                        <a:cs typeface="Times New Roman"/>
                      </a:endParaRPr>
                    </a:p>
                  </a:txBody>
                  <a:tcPr marL="82734" marR="827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5E0EC"/>
                    </a:solidFill>
                  </a:tcPr>
                </a:tc>
                <a:tc>
                  <a:txBody>
                    <a:bodyPr/>
                    <a:lstStyle/>
                    <a:p>
                      <a:pPr marL="0" marR="0">
                        <a:spcBef>
                          <a:spcPts val="0"/>
                        </a:spcBef>
                        <a:spcAft>
                          <a:spcPts val="0"/>
                        </a:spcAft>
                      </a:pPr>
                      <a:r>
                        <a:rPr lang="en-US" sz="900">
                          <a:solidFill>
                            <a:srgbClr val="000000"/>
                          </a:solidFill>
                          <a:latin typeface="Calibri"/>
                          <a:ea typeface="Times New Roman"/>
                          <a:cs typeface="Times New Roman"/>
                        </a:rPr>
                        <a:t>1350 – 1800m followed by 1800 – 3000m</a:t>
                      </a:r>
                      <a:endParaRPr lang="en-US" sz="1300">
                        <a:latin typeface="Calibri"/>
                        <a:ea typeface="Calibri"/>
                        <a:cs typeface="Times New Roman"/>
                      </a:endParaRPr>
                    </a:p>
                  </a:txBody>
                  <a:tcPr marL="82734" marR="827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5E0EC"/>
                    </a:solidFill>
                  </a:tcPr>
                </a:tc>
                <a:tc>
                  <a:txBody>
                    <a:bodyPr/>
                    <a:lstStyle/>
                    <a:p>
                      <a:pPr marL="0" marR="0">
                        <a:spcBef>
                          <a:spcPts val="0"/>
                        </a:spcBef>
                        <a:spcAft>
                          <a:spcPts val="0"/>
                        </a:spcAft>
                      </a:pPr>
                      <a:endParaRPr lang="en-US" sz="900">
                        <a:solidFill>
                          <a:srgbClr val="000000"/>
                        </a:solidFill>
                        <a:latin typeface="Calibri"/>
                        <a:ea typeface="Times New Roman"/>
                        <a:cs typeface="Times New Roman"/>
                      </a:endParaRPr>
                    </a:p>
                  </a:txBody>
                  <a:tcPr marL="82734" marR="827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5E0EC"/>
                    </a:solidFill>
                  </a:tcPr>
                </a:tc>
                <a:tc>
                  <a:txBody>
                    <a:bodyPr/>
                    <a:lstStyle/>
                    <a:p>
                      <a:pPr marL="0" marR="0">
                        <a:spcBef>
                          <a:spcPts val="0"/>
                        </a:spcBef>
                        <a:spcAft>
                          <a:spcPts val="0"/>
                        </a:spcAft>
                      </a:pPr>
                      <a:endParaRPr lang="en-US" sz="900" dirty="0">
                        <a:solidFill>
                          <a:srgbClr val="000000"/>
                        </a:solidFill>
                        <a:latin typeface="Calibri"/>
                        <a:ea typeface="Times New Roman"/>
                        <a:cs typeface="Times New Roman"/>
                      </a:endParaRPr>
                    </a:p>
                  </a:txBody>
                  <a:tcPr marL="82734" marR="827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5E0EC"/>
                    </a:solidFill>
                  </a:tcPr>
                </a:tc>
              </a:tr>
              <a:tr h="147084">
                <a:tc>
                  <a:txBody>
                    <a:bodyPr/>
                    <a:lstStyle/>
                    <a:p>
                      <a:pPr marL="0" marR="0">
                        <a:spcBef>
                          <a:spcPts val="0"/>
                        </a:spcBef>
                        <a:spcAft>
                          <a:spcPts val="0"/>
                        </a:spcAft>
                      </a:pPr>
                      <a:r>
                        <a:rPr lang="en-US" sz="900">
                          <a:solidFill>
                            <a:srgbClr val="000000"/>
                          </a:solidFill>
                          <a:latin typeface="Calibri"/>
                          <a:ea typeface="Times New Roman"/>
                          <a:cs typeface="Times New Roman"/>
                        </a:rPr>
                        <a:t>JK</a:t>
                      </a:r>
                      <a:endParaRPr lang="en-US" sz="1300">
                        <a:latin typeface="Calibri"/>
                        <a:ea typeface="Calibri"/>
                        <a:cs typeface="Times New Roman"/>
                      </a:endParaRPr>
                    </a:p>
                  </a:txBody>
                  <a:tcPr marL="82734" marR="827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5E0EC"/>
                    </a:solidFill>
                  </a:tcPr>
                </a:tc>
                <a:tc>
                  <a:txBody>
                    <a:bodyPr/>
                    <a:lstStyle/>
                    <a:p>
                      <a:pPr marL="0" marR="0">
                        <a:spcBef>
                          <a:spcPts val="0"/>
                        </a:spcBef>
                        <a:spcAft>
                          <a:spcPts val="0"/>
                        </a:spcAft>
                      </a:pPr>
                      <a:r>
                        <a:rPr lang="en-US" sz="900">
                          <a:solidFill>
                            <a:srgbClr val="000000"/>
                          </a:solidFill>
                          <a:latin typeface="Calibri"/>
                          <a:ea typeface="Times New Roman"/>
                          <a:cs typeface="Times New Roman"/>
                        </a:rPr>
                        <a:t>Kargil</a:t>
                      </a:r>
                      <a:endParaRPr lang="en-US" sz="1300">
                        <a:latin typeface="Calibri"/>
                        <a:ea typeface="Calibri"/>
                        <a:cs typeface="Times New Roman"/>
                      </a:endParaRPr>
                    </a:p>
                  </a:txBody>
                  <a:tcPr marL="82734" marR="827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5E0EC"/>
                    </a:solidFill>
                  </a:tcPr>
                </a:tc>
                <a:tc>
                  <a:txBody>
                    <a:bodyPr/>
                    <a:lstStyle/>
                    <a:p>
                      <a:pPr marL="0" marR="0" algn="ctr">
                        <a:spcBef>
                          <a:spcPts val="0"/>
                        </a:spcBef>
                        <a:spcAft>
                          <a:spcPts val="0"/>
                        </a:spcAft>
                      </a:pPr>
                      <a:r>
                        <a:rPr lang="en-US" sz="900">
                          <a:solidFill>
                            <a:srgbClr val="000000"/>
                          </a:solidFill>
                          <a:latin typeface="Calibri"/>
                          <a:ea typeface="Times New Roman"/>
                          <a:cs typeface="Times New Roman"/>
                        </a:rPr>
                        <a:t>1800 – 6000m</a:t>
                      </a:r>
                      <a:endParaRPr lang="en-US" sz="1300">
                        <a:latin typeface="Calibri"/>
                        <a:ea typeface="Calibri"/>
                        <a:cs typeface="Times New Roman"/>
                      </a:endParaRPr>
                    </a:p>
                  </a:txBody>
                  <a:tcPr marL="82734" marR="827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5E0EC"/>
                    </a:solidFill>
                  </a:tcPr>
                </a:tc>
                <a:tc>
                  <a:txBody>
                    <a:bodyPr/>
                    <a:lstStyle/>
                    <a:p>
                      <a:pPr marL="0" marR="0">
                        <a:spcBef>
                          <a:spcPts val="0"/>
                        </a:spcBef>
                        <a:spcAft>
                          <a:spcPts val="0"/>
                        </a:spcAft>
                      </a:pPr>
                      <a:r>
                        <a:rPr lang="en-US" sz="900">
                          <a:solidFill>
                            <a:srgbClr val="000000"/>
                          </a:solidFill>
                          <a:latin typeface="Calibri"/>
                          <a:ea typeface="Times New Roman"/>
                          <a:cs typeface="Times New Roman"/>
                        </a:rPr>
                        <a:t>4500 – 6000m, 1800 – 3000m</a:t>
                      </a:r>
                      <a:endParaRPr lang="en-US" sz="1300">
                        <a:latin typeface="Calibri"/>
                        <a:ea typeface="Calibri"/>
                        <a:cs typeface="Times New Roman"/>
                      </a:endParaRPr>
                    </a:p>
                  </a:txBody>
                  <a:tcPr marL="82734" marR="827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5E0EC"/>
                    </a:solidFill>
                  </a:tcPr>
                </a:tc>
                <a:tc>
                  <a:txBody>
                    <a:bodyPr/>
                    <a:lstStyle/>
                    <a:p>
                      <a:pPr marL="0" marR="0">
                        <a:spcBef>
                          <a:spcPts val="0"/>
                        </a:spcBef>
                        <a:spcAft>
                          <a:spcPts val="0"/>
                        </a:spcAft>
                      </a:pPr>
                      <a:endParaRPr lang="en-US" sz="900">
                        <a:solidFill>
                          <a:srgbClr val="000000"/>
                        </a:solidFill>
                        <a:latin typeface="Calibri"/>
                        <a:ea typeface="Times New Roman"/>
                        <a:cs typeface="Times New Roman"/>
                      </a:endParaRPr>
                    </a:p>
                  </a:txBody>
                  <a:tcPr marL="82734" marR="827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5E0EC"/>
                    </a:solidFill>
                  </a:tcPr>
                </a:tc>
                <a:tc>
                  <a:txBody>
                    <a:bodyPr/>
                    <a:lstStyle/>
                    <a:p>
                      <a:pPr marL="0" marR="0">
                        <a:spcBef>
                          <a:spcPts val="0"/>
                        </a:spcBef>
                        <a:spcAft>
                          <a:spcPts val="0"/>
                        </a:spcAft>
                      </a:pPr>
                      <a:endParaRPr lang="en-US" sz="900" dirty="0">
                        <a:solidFill>
                          <a:srgbClr val="000000"/>
                        </a:solidFill>
                        <a:latin typeface="Calibri"/>
                        <a:ea typeface="Times New Roman"/>
                        <a:cs typeface="Times New Roman"/>
                      </a:endParaRPr>
                    </a:p>
                  </a:txBody>
                  <a:tcPr marL="82734" marR="827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5E0EC"/>
                    </a:solidFill>
                  </a:tcPr>
                </a:tc>
              </a:tr>
              <a:tr h="147084">
                <a:tc>
                  <a:txBody>
                    <a:bodyPr/>
                    <a:lstStyle/>
                    <a:p>
                      <a:pPr marL="0" marR="0">
                        <a:spcBef>
                          <a:spcPts val="0"/>
                        </a:spcBef>
                        <a:spcAft>
                          <a:spcPts val="0"/>
                        </a:spcAft>
                      </a:pPr>
                      <a:r>
                        <a:rPr lang="en-US" sz="900">
                          <a:solidFill>
                            <a:srgbClr val="000000"/>
                          </a:solidFill>
                          <a:latin typeface="Calibri"/>
                          <a:ea typeface="Times New Roman"/>
                          <a:cs typeface="Times New Roman"/>
                        </a:rPr>
                        <a:t>HP</a:t>
                      </a:r>
                      <a:endParaRPr lang="en-US" sz="1300">
                        <a:latin typeface="Calibri"/>
                        <a:ea typeface="Calibri"/>
                        <a:cs typeface="Times New Roman"/>
                      </a:endParaRPr>
                    </a:p>
                  </a:txBody>
                  <a:tcPr marL="82734" marR="827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DE9D9"/>
                    </a:solidFill>
                  </a:tcPr>
                </a:tc>
                <a:tc>
                  <a:txBody>
                    <a:bodyPr/>
                    <a:lstStyle/>
                    <a:p>
                      <a:pPr marL="0" marR="0">
                        <a:spcBef>
                          <a:spcPts val="0"/>
                        </a:spcBef>
                        <a:spcAft>
                          <a:spcPts val="0"/>
                        </a:spcAft>
                      </a:pPr>
                      <a:r>
                        <a:rPr lang="en-US" sz="900">
                          <a:solidFill>
                            <a:srgbClr val="000000"/>
                          </a:solidFill>
                          <a:latin typeface="Calibri"/>
                          <a:ea typeface="Times New Roman"/>
                          <a:cs typeface="Times New Roman"/>
                        </a:rPr>
                        <a:t>Kangra</a:t>
                      </a:r>
                      <a:endParaRPr lang="en-US" sz="1300">
                        <a:latin typeface="Calibri"/>
                        <a:ea typeface="Calibri"/>
                        <a:cs typeface="Times New Roman"/>
                      </a:endParaRPr>
                    </a:p>
                  </a:txBody>
                  <a:tcPr marL="82734" marR="827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DE9D9"/>
                    </a:solidFill>
                  </a:tcPr>
                </a:tc>
                <a:tc>
                  <a:txBody>
                    <a:bodyPr/>
                    <a:lstStyle/>
                    <a:p>
                      <a:pPr marL="0" marR="0" algn="ctr">
                        <a:spcBef>
                          <a:spcPts val="0"/>
                        </a:spcBef>
                        <a:spcAft>
                          <a:spcPts val="0"/>
                        </a:spcAft>
                      </a:pPr>
                      <a:r>
                        <a:rPr lang="en-US" sz="900">
                          <a:solidFill>
                            <a:srgbClr val="000000"/>
                          </a:solidFill>
                          <a:latin typeface="Calibri"/>
                          <a:ea typeface="Times New Roman"/>
                          <a:cs typeface="Times New Roman"/>
                        </a:rPr>
                        <a:t>300 – 7500m</a:t>
                      </a:r>
                      <a:endParaRPr lang="en-US" sz="1300">
                        <a:latin typeface="Calibri"/>
                        <a:ea typeface="Calibri"/>
                        <a:cs typeface="Times New Roman"/>
                      </a:endParaRPr>
                    </a:p>
                  </a:txBody>
                  <a:tcPr marL="82734" marR="827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DE9D9"/>
                    </a:solidFill>
                  </a:tcPr>
                </a:tc>
                <a:tc>
                  <a:txBody>
                    <a:bodyPr/>
                    <a:lstStyle/>
                    <a:p>
                      <a:pPr marL="0" marR="0">
                        <a:spcBef>
                          <a:spcPts val="0"/>
                        </a:spcBef>
                        <a:spcAft>
                          <a:spcPts val="0"/>
                        </a:spcAft>
                      </a:pPr>
                      <a:r>
                        <a:rPr lang="en-US" sz="900">
                          <a:solidFill>
                            <a:srgbClr val="000000"/>
                          </a:solidFill>
                          <a:latin typeface="Calibri"/>
                          <a:ea typeface="Times New Roman"/>
                          <a:cs typeface="Times New Roman"/>
                        </a:rPr>
                        <a:t>600 – 900</a:t>
                      </a:r>
                      <a:endParaRPr lang="en-US" sz="1300">
                        <a:latin typeface="Calibri"/>
                        <a:ea typeface="Calibri"/>
                        <a:cs typeface="Times New Roman"/>
                      </a:endParaRPr>
                    </a:p>
                  </a:txBody>
                  <a:tcPr marL="82734" marR="827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DE9D9"/>
                    </a:solidFill>
                  </a:tcPr>
                </a:tc>
                <a:tc>
                  <a:txBody>
                    <a:bodyPr/>
                    <a:lstStyle/>
                    <a:p>
                      <a:pPr marL="0" marR="0">
                        <a:spcBef>
                          <a:spcPts val="0"/>
                        </a:spcBef>
                        <a:spcAft>
                          <a:spcPts val="0"/>
                        </a:spcAft>
                      </a:pPr>
                      <a:endParaRPr lang="en-US" sz="900">
                        <a:solidFill>
                          <a:srgbClr val="000000"/>
                        </a:solidFill>
                        <a:latin typeface="Calibri"/>
                        <a:ea typeface="Times New Roman"/>
                        <a:cs typeface="Times New Roman"/>
                      </a:endParaRPr>
                    </a:p>
                  </a:txBody>
                  <a:tcPr marL="82734" marR="827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DE9D9"/>
                    </a:solidFill>
                  </a:tcPr>
                </a:tc>
                <a:tc>
                  <a:txBody>
                    <a:bodyPr/>
                    <a:lstStyle/>
                    <a:p>
                      <a:pPr marL="0" marR="0">
                        <a:spcBef>
                          <a:spcPts val="0"/>
                        </a:spcBef>
                        <a:spcAft>
                          <a:spcPts val="0"/>
                        </a:spcAft>
                      </a:pPr>
                      <a:endParaRPr lang="en-US" sz="900" dirty="0">
                        <a:solidFill>
                          <a:srgbClr val="000000"/>
                        </a:solidFill>
                        <a:latin typeface="Calibri"/>
                        <a:ea typeface="Times New Roman"/>
                        <a:cs typeface="Times New Roman"/>
                      </a:endParaRPr>
                    </a:p>
                  </a:txBody>
                  <a:tcPr marL="82734" marR="827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DE9D9"/>
                    </a:solidFill>
                  </a:tcPr>
                </a:tc>
              </a:tr>
              <a:tr h="588337">
                <a:tc>
                  <a:txBody>
                    <a:bodyPr/>
                    <a:lstStyle/>
                    <a:p>
                      <a:pPr marL="0" marR="0">
                        <a:spcBef>
                          <a:spcPts val="0"/>
                        </a:spcBef>
                        <a:spcAft>
                          <a:spcPts val="0"/>
                        </a:spcAft>
                      </a:pPr>
                      <a:r>
                        <a:rPr lang="en-US" sz="900">
                          <a:solidFill>
                            <a:srgbClr val="000000"/>
                          </a:solidFill>
                          <a:latin typeface="Calibri"/>
                          <a:ea typeface="Times New Roman"/>
                          <a:cs typeface="Times New Roman"/>
                        </a:rPr>
                        <a:t>UKD</a:t>
                      </a:r>
                      <a:endParaRPr lang="en-US" sz="1300">
                        <a:latin typeface="Calibri"/>
                        <a:ea typeface="Calibri"/>
                        <a:cs typeface="Times New Roman"/>
                      </a:endParaRPr>
                    </a:p>
                  </a:txBody>
                  <a:tcPr marL="82734" marR="827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DE9D9"/>
                    </a:solidFill>
                  </a:tcPr>
                </a:tc>
                <a:tc>
                  <a:txBody>
                    <a:bodyPr/>
                    <a:lstStyle/>
                    <a:p>
                      <a:pPr marL="0" marR="0">
                        <a:spcBef>
                          <a:spcPts val="0"/>
                        </a:spcBef>
                        <a:spcAft>
                          <a:spcPts val="0"/>
                        </a:spcAft>
                      </a:pPr>
                      <a:r>
                        <a:rPr lang="en-US" sz="900">
                          <a:solidFill>
                            <a:srgbClr val="000000"/>
                          </a:solidFill>
                          <a:latin typeface="Calibri"/>
                          <a:ea typeface="Times New Roman"/>
                          <a:cs typeface="Times New Roman"/>
                        </a:rPr>
                        <a:t>Chamba</a:t>
                      </a:r>
                      <a:endParaRPr lang="en-US" sz="1300">
                        <a:latin typeface="Calibri"/>
                        <a:ea typeface="Calibri"/>
                        <a:cs typeface="Times New Roman"/>
                      </a:endParaRPr>
                    </a:p>
                  </a:txBody>
                  <a:tcPr marL="82734" marR="827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DE9D9"/>
                    </a:solidFill>
                  </a:tcPr>
                </a:tc>
                <a:tc>
                  <a:txBody>
                    <a:bodyPr/>
                    <a:lstStyle/>
                    <a:p>
                      <a:pPr marL="0" marR="0" algn="ctr">
                        <a:spcBef>
                          <a:spcPts val="0"/>
                        </a:spcBef>
                        <a:spcAft>
                          <a:spcPts val="0"/>
                        </a:spcAft>
                      </a:pPr>
                      <a:r>
                        <a:rPr lang="en-US" sz="900">
                          <a:solidFill>
                            <a:srgbClr val="000000"/>
                          </a:solidFill>
                          <a:latin typeface="Calibri"/>
                          <a:ea typeface="Times New Roman"/>
                          <a:cs typeface="Times New Roman"/>
                        </a:rPr>
                        <a:t>600 – 7500m</a:t>
                      </a:r>
                      <a:endParaRPr lang="en-US" sz="1300">
                        <a:latin typeface="Calibri"/>
                        <a:ea typeface="Calibri"/>
                        <a:cs typeface="Times New Roman"/>
                      </a:endParaRPr>
                    </a:p>
                  </a:txBody>
                  <a:tcPr marL="82734" marR="827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DE9D9"/>
                    </a:solidFill>
                  </a:tcPr>
                </a:tc>
                <a:tc>
                  <a:txBody>
                    <a:bodyPr/>
                    <a:lstStyle/>
                    <a:p>
                      <a:pPr marL="0" marR="0">
                        <a:spcBef>
                          <a:spcPts val="0"/>
                        </a:spcBef>
                        <a:spcAft>
                          <a:spcPts val="0"/>
                        </a:spcAft>
                      </a:pPr>
                      <a:r>
                        <a:rPr lang="en-US" sz="900">
                          <a:solidFill>
                            <a:srgbClr val="000000"/>
                          </a:solidFill>
                          <a:latin typeface="Calibri"/>
                          <a:ea typeface="Times New Roman"/>
                          <a:cs typeface="Times New Roman"/>
                        </a:rPr>
                        <a:t>1800 – 4500</a:t>
                      </a:r>
                      <a:endParaRPr lang="en-US" sz="1300">
                        <a:latin typeface="Calibri"/>
                        <a:ea typeface="Calibri"/>
                        <a:cs typeface="Times New Roman"/>
                      </a:endParaRPr>
                    </a:p>
                  </a:txBody>
                  <a:tcPr marL="82734" marR="827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DE9D9"/>
                    </a:solidFill>
                  </a:tcPr>
                </a:tc>
                <a:tc>
                  <a:txBody>
                    <a:bodyPr/>
                    <a:lstStyle/>
                    <a:p>
                      <a:pPr marL="0" marR="0">
                        <a:spcBef>
                          <a:spcPts val="0"/>
                        </a:spcBef>
                        <a:spcAft>
                          <a:spcPts val="0"/>
                        </a:spcAft>
                      </a:pPr>
                      <a:endParaRPr lang="en-US" sz="900">
                        <a:solidFill>
                          <a:srgbClr val="000000"/>
                        </a:solidFill>
                        <a:latin typeface="Calibri"/>
                        <a:ea typeface="Times New Roman"/>
                        <a:cs typeface="Times New Roman"/>
                      </a:endParaRPr>
                    </a:p>
                  </a:txBody>
                  <a:tcPr marL="82734" marR="827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DE9D9"/>
                    </a:solidFill>
                  </a:tcPr>
                </a:tc>
                <a:tc>
                  <a:txBody>
                    <a:bodyPr/>
                    <a:lstStyle/>
                    <a:p>
                      <a:pPr marL="0" marR="0">
                        <a:spcBef>
                          <a:spcPts val="0"/>
                        </a:spcBef>
                        <a:spcAft>
                          <a:spcPts val="0"/>
                        </a:spcAft>
                      </a:pPr>
                      <a:r>
                        <a:rPr lang="en-US" sz="900" dirty="0">
                          <a:solidFill>
                            <a:srgbClr val="000000"/>
                          </a:solidFill>
                          <a:latin typeface="Calibri"/>
                          <a:ea typeface="Times New Roman"/>
                          <a:cs typeface="Times New Roman"/>
                        </a:rPr>
                        <a:t>Udaipur (06.11) </a:t>
                      </a:r>
                      <a:r>
                        <a:rPr lang="en-US" sz="900" dirty="0" err="1">
                          <a:solidFill>
                            <a:srgbClr val="000000"/>
                          </a:solidFill>
                          <a:latin typeface="Calibri"/>
                          <a:ea typeface="Times New Roman"/>
                          <a:cs typeface="Times New Roman"/>
                        </a:rPr>
                        <a:t>Rohtang</a:t>
                      </a:r>
                      <a:r>
                        <a:rPr lang="en-US" sz="900" dirty="0">
                          <a:solidFill>
                            <a:srgbClr val="000000"/>
                          </a:solidFill>
                          <a:latin typeface="Calibri"/>
                          <a:ea typeface="Times New Roman"/>
                          <a:cs typeface="Times New Roman"/>
                        </a:rPr>
                        <a:t> Tunnel; Claimed 60 lives in same area in 2003</a:t>
                      </a:r>
                      <a:endParaRPr lang="en-US" sz="1300" dirty="0">
                        <a:latin typeface="Calibri"/>
                        <a:ea typeface="Calibri"/>
                        <a:cs typeface="Times New Roman"/>
                      </a:endParaRPr>
                    </a:p>
                  </a:txBody>
                  <a:tcPr marL="82734" marR="827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DE9D9"/>
                    </a:solidFill>
                  </a:tcPr>
                </a:tc>
              </a:tr>
              <a:tr h="441250">
                <a:tc>
                  <a:txBody>
                    <a:bodyPr/>
                    <a:lstStyle/>
                    <a:p>
                      <a:pPr marL="0" marR="0">
                        <a:spcBef>
                          <a:spcPts val="0"/>
                        </a:spcBef>
                        <a:spcAft>
                          <a:spcPts val="0"/>
                        </a:spcAft>
                      </a:pPr>
                      <a:r>
                        <a:rPr lang="en-US" sz="900">
                          <a:solidFill>
                            <a:srgbClr val="000000"/>
                          </a:solidFill>
                          <a:latin typeface="Calibri"/>
                          <a:ea typeface="Times New Roman"/>
                          <a:cs typeface="Times New Roman"/>
                        </a:rPr>
                        <a:t>HP</a:t>
                      </a:r>
                      <a:endParaRPr lang="en-US" sz="1300">
                        <a:latin typeface="Calibri"/>
                        <a:ea typeface="Calibri"/>
                        <a:cs typeface="Times New Roman"/>
                      </a:endParaRPr>
                    </a:p>
                  </a:txBody>
                  <a:tcPr marL="82734" marR="827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DE9D9"/>
                    </a:solidFill>
                  </a:tcPr>
                </a:tc>
                <a:tc>
                  <a:txBody>
                    <a:bodyPr/>
                    <a:lstStyle/>
                    <a:p>
                      <a:pPr marL="0" marR="0">
                        <a:spcBef>
                          <a:spcPts val="0"/>
                        </a:spcBef>
                        <a:spcAft>
                          <a:spcPts val="0"/>
                        </a:spcAft>
                      </a:pPr>
                      <a:r>
                        <a:rPr lang="en-US" sz="900">
                          <a:solidFill>
                            <a:srgbClr val="000000"/>
                          </a:solidFill>
                          <a:latin typeface="Calibri"/>
                          <a:ea typeface="Times New Roman"/>
                          <a:cs typeface="Times New Roman"/>
                        </a:rPr>
                        <a:t>Kinnaur</a:t>
                      </a:r>
                      <a:endParaRPr lang="en-US" sz="1300">
                        <a:latin typeface="Calibri"/>
                        <a:ea typeface="Calibri"/>
                        <a:cs typeface="Times New Roman"/>
                      </a:endParaRPr>
                    </a:p>
                  </a:txBody>
                  <a:tcPr marL="82734" marR="827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DE9D9"/>
                    </a:solidFill>
                  </a:tcPr>
                </a:tc>
                <a:tc>
                  <a:txBody>
                    <a:bodyPr/>
                    <a:lstStyle/>
                    <a:p>
                      <a:pPr marL="0" marR="0" algn="ctr">
                        <a:spcBef>
                          <a:spcPts val="0"/>
                        </a:spcBef>
                        <a:spcAft>
                          <a:spcPts val="0"/>
                        </a:spcAft>
                      </a:pPr>
                      <a:r>
                        <a:rPr lang="en-US" sz="900">
                          <a:solidFill>
                            <a:srgbClr val="000000"/>
                          </a:solidFill>
                          <a:latin typeface="Calibri"/>
                          <a:ea typeface="Times New Roman"/>
                          <a:cs typeface="Times New Roman"/>
                        </a:rPr>
                        <a:t>1350 – 7500m</a:t>
                      </a:r>
                      <a:endParaRPr lang="en-US" sz="1300">
                        <a:latin typeface="Calibri"/>
                        <a:ea typeface="Calibri"/>
                        <a:cs typeface="Times New Roman"/>
                      </a:endParaRPr>
                    </a:p>
                  </a:txBody>
                  <a:tcPr marL="82734" marR="827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DE9D9"/>
                    </a:solidFill>
                  </a:tcPr>
                </a:tc>
                <a:tc>
                  <a:txBody>
                    <a:bodyPr/>
                    <a:lstStyle/>
                    <a:p>
                      <a:pPr marL="0" marR="0">
                        <a:spcBef>
                          <a:spcPts val="0"/>
                        </a:spcBef>
                        <a:spcAft>
                          <a:spcPts val="0"/>
                        </a:spcAft>
                      </a:pPr>
                      <a:r>
                        <a:rPr lang="en-US" sz="900">
                          <a:solidFill>
                            <a:srgbClr val="000000"/>
                          </a:solidFill>
                          <a:latin typeface="Calibri"/>
                          <a:ea typeface="Times New Roman"/>
                          <a:cs typeface="Times New Roman"/>
                        </a:rPr>
                        <a:t>1350 – 3000m,  3000 – 6000m</a:t>
                      </a:r>
                      <a:endParaRPr lang="en-US" sz="1300">
                        <a:latin typeface="Calibri"/>
                        <a:ea typeface="Calibri"/>
                        <a:cs typeface="Times New Roman"/>
                      </a:endParaRPr>
                    </a:p>
                  </a:txBody>
                  <a:tcPr marL="82734" marR="827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DE9D9"/>
                    </a:solidFill>
                  </a:tcPr>
                </a:tc>
                <a:tc>
                  <a:txBody>
                    <a:bodyPr/>
                    <a:lstStyle/>
                    <a:p>
                      <a:pPr marL="0" marR="0">
                        <a:spcBef>
                          <a:spcPts val="0"/>
                        </a:spcBef>
                        <a:spcAft>
                          <a:spcPts val="0"/>
                        </a:spcAft>
                      </a:pPr>
                      <a:r>
                        <a:rPr lang="en-US" sz="900">
                          <a:solidFill>
                            <a:srgbClr val="000000"/>
                          </a:solidFill>
                          <a:latin typeface="Calibri"/>
                          <a:ea typeface="Times New Roman"/>
                          <a:cs typeface="Times New Roman"/>
                        </a:rPr>
                        <a:t>HEPs</a:t>
                      </a:r>
                      <a:endParaRPr lang="en-US" sz="1300">
                        <a:latin typeface="Calibri"/>
                        <a:ea typeface="Calibri"/>
                        <a:cs typeface="Times New Roman"/>
                      </a:endParaRPr>
                    </a:p>
                  </a:txBody>
                  <a:tcPr marL="82734" marR="827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DE9D9"/>
                    </a:solidFill>
                  </a:tcPr>
                </a:tc>
                <a:tc>
                  <a:txBody>
                    <a:bodyPr/>
                    <a:lstStyle/>
                    <a:p>
                      <a:pPr marL="0" marR="0">
                        <a:spcBef>
                          <a:spcPts val="0"/>
                        </a:spcBef>
                        <a:spcAft>
                          <a:spcPts val="0"/>
                        </a:spcAft>
                      </a:pPr>
                      <a:r>
                        <a:rPr lang="en-US" sz="900" dirty="0" err="1">
                          <a:solidFill>
                            <a:srgbClr val="000000"/>
                          </a:solidFill>
                          <a:latin typeface="Calibri"/>
                          <a:ea typeface="Times New Roman"/>
                          <a:cs typeface="Times New Roman"/>
                        </a:rPr>
                        <a:t>Sangla</a:t>
                      </a:r>
                      <a:r>
                        <a:rPr lang="en-US" sz="900" dirty="0">
                          <a:solidFill>
                            <a:srgbClr val="000000"/>
                          </a:solidFill>
                          <a:latin typeface="Calibri"/>
                          <a:ea typeface="Times New Roman"/>
                          <a:cs typeface="Times New Roman"/>
                        </a:rPr>
                        <a:t> Valley (08.07), </a:t>
                      </a:r>
                      <a:r>
                        <a:rPr lang="en-US" sz="900" dirty="0" err="1">
                          <a:solidFill>
                            <a:srgbClr val="000000"/>
                          </a:solidFill>
                          <a:latin typeface="Calibri"/>
                          <a:ea typeface="Times New Roman"/>
                          <a:cs typeface="Times New Roman"/>
                        </a:rPr>
                        <a:t>Kaamru</a:t>
                      </a:r>
                      <a:r>
                        <a:rPr lang="en-US" sz="900" dirty="0">
                          <a:solidFill>
                            <a:srgbClr val="000000"/>
                          </a:solidFill>
                          <a:latin typeface="Calibri"/>
                          <a:ea typeface="Times New Roman"/>
                          <a:cs typeface="Times New Roman"/>
                        </a:rPr>
                        <a:t> </a:t>
                      </a:r>
                      <a:r>
                        <a:rPr lang="en-US" sz="900" dirty="0" err="1">
                          <a:solidFill>
                            <a:srgbClr val="000000"/>
                          </a:solidFill>
                          <a:latin typeface="Calibri"/>
                          <a:ea typeface="Times New Roman"/>
                          <a:cs typeface="Times New Roman"/>
                        </a:rPr>
                        <a:t>Nala</a:t>
                      </a:r>
                      <a:r>
                        <a:rPr lang="en-US" sz="900" dirty="0">
                          <a:solidFill>
                            <a:srgbClr val="000000"/>
                          </a:solidFill>
                          <a:latin typeface="Calibri"/>
                          <a:ea typeface="Times New Roman"/>
                          <a:cs typeface="Times New Roman"/>
                        </a:rPr>
                        <a:t> and </a:t>
                      </a:r>
                      <a:r>
                        <a:rPr lang="en-US" sz="900" dirty="0" err="1">
                          <a:solidFill>
                            <a:srgbClr val="000000"/>
                          </a:solidFill>
                          <a:latin typeface="Calibri"/>
                          <a:ea typeface="Times New Roman"/>
                          <a:cs typeface="Times New Roman"/>
                        </a:rPr>
                        <a:t>Barang</a:t>
                      </a:r>
                      <a:r>
                        <a:rPr lang="en-US" sz="900" dirty="0">
                          <a:solidFill>
                            <a:srgbClr val="000000"/>
                          </a:solidFill>
                          <a:latin typeface="Calibri"/>
                          <a:ea typeface="Times New Roman"/>
                          <a:cs typeface="Times New Roman"/>
                        </a:rPr>
                        <a:t> </a:t>
                      </a:r>
                      <a:r>
                        <a:rPr lang="en-US" sz="900" dirty="0" err="1">
                          <a:solidFill>
                            <a:srgbClr val="000000"/>
                          </a:solidFill>
                          <a:latin typeface="Calibri"/>
                          <a:ea typeface="Times New Roman"/>
                          <a:cs typeface="Times New Roman"/>
                        </a:rPr>
                        <a:t>Nala</a:t>
                      </a:r>
                      <a:r>
                        <a:rPr lang="en-US" sz="900" dirty="0">
                          <a:solidFill>
                            <a:srgbClr val="000000"/>
                          </a:solidFill>
                          <a:latin typeface="Calibri"/>
                          <a:ea typeface="Times New Roman"/>
                          <a:cs typeface="Times New Roman"/>
                        </a:rPr>
                        <a:t> in </a:t>
                      </a:r>
                      <a:r>
                        <a:rPr lang="en-US" sz="900" dirty="0" err="1">
                          <a:solidFill>
                            <a:srgbClr val="000000"/>
                          </a:solidFill>
                          <a:latin typeface="Calibri"/>
                          <a:ea typeface="Times New Roman"/>
                          <a:cs typeface="Times New Roman"/>
                        </a:rPr>
                        <a:t>Sangla</a:t>
                      </a:r>
                      <a:endParaRPr lang="en-US" sz="1300" dirty="0">
                        <a:latin typeface="Calibri"/>
                        <a:ea typeface="Calibri"/>
                        <a:cs typeface="Times New Roman"/>
                      </a:endParaRPr>
                    </a:p>
                  </a:txBody>
                  <a:tcPr marL="82734" marR="827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DE9D9"/>
                    </a:solidFill>
                  </a:tcPr>
                </a:tc>
              </a:tr>
              <a:tr h="588337">
                <a:tc>
                  <a:txBody>
                    <a:bodyPr/>
                    <a:lstStyle/>
                    <a:p>
                      <a:pPr marL="0" marR="0">
                        <a:spcBef>
                          <a:spcPts val="0"/>
                        </a:spcBef>
                        <a:spcAft>
                          <a:spcPts val="0"/>
                        </a:spcAft>
                      </a:pPr>
                      <a:r>
                        <a:rPr lang="en-US" sz="900">
                          <a:solidFill>
                            <a:srgbClr val="000000"/>
                          </a:solidFill>
                          <a:latin typeface="Calibri"/>
                          <a:ea typeface="Times New Roman"/>
                          <a:cs typeface="Times New Roman"/>
                        </a:rPr>
                        <a:t>HP</a:t>
                      </a:r>
                      <a:endParaRPr lang="en-US" sz="1300">
                        <a:latin typeface="Calibri"/>
                        <a:ea typeface="Calibri"/>
                        <a:cs typeface="Times New Roman"/>
                      </a:endParaRPr>
                    </a:p>
                  </a:txBody>
                  <a:tcPr marL="82734" marR="827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DE9D9"/>
                    </a:solidFill>
                  </a:tcPr>
                </a:tc>
                <a:tc>
                  <a:txBody>
                    <a:bodyPr/>
                    <a:lstStyle/>
                    <a:p>
                      <a:pPr marL="0" marR="0">
                        <a:spcBef>
                          <a:spcPts val="0"/>
                        </a:spcBef>
                        <a:spcAft>
                          <a:spcPts val="0"/>
                        </a:spcAft>
                      </a:pPr>
                      <a:r>
                        <a:rPr lang="en-US" sz="900">
                          <a:solidFill>
                            <a:srgbClr val="000000"/>
                          </a:solidFill>
                          <a:latin typeface="Calibri"/>
                          <a:ea typeface="Times New Roman"/>
                          <a:cs typeface="Times New Roman"/>
                        </a:rPr>
                        <a:t>Kullu</a:t>
                      </a:r>
                      <a:endParaRPr lang="en-US" sz="1300">
                        <a:latin typeface="Calibri"/>
                        <a:ea typeface="Calibri"/>
                        <a:cs typeface="Times New Roman"/>
                      </a:endParaRPr>
                    </a:p>
                  </a:txBody>
                  <a:tcPr marL="82734" marR="827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DE9D9"/>
                    </a:solidFill>
                  </a:tcPr>
                </a:tc>
                <a:tc>
                  <a:txBody>
                    <a:bodyPr/>
                    <a:lstStyle/>
                    <a:p>
                      <a:pPr marL="0" marR="0" algn="ctr">
                        <a:spcBef>
                          <a:spcPts val="0"/>
                        </a:spcBef>
                        <a:spcAft>
                          <a:spcPts val="0"/>
                        </a:spcAft>
                      </a:pPr>
                      <a:r>
                        <a:rPr lang="en-US" sz="900">
                          <a:solidFill>
                            <a:srgbClr val="000000"/>
                          </a:solidFill>
                          <a:latin typeface="Calibri"/>
                          <a:ea typeface="Times New Roman"/>
                          <a:cs typeface="Times New Roman"/>
                        </a:rPr>
                        <a:t>1350 – 7500m</a:t>
                      </a:r>
                      <a:endParaRPr lang="en-US" sz="1300">
                        <a:latin typeface="Calibri"/>
                        <a:ea typeface="Calibri"/>
                        <a:cs typeface="Times New Roman"/>
                      </a:endParaRPr>
                    </a:p>
                  </a:txBody>
                  <a:tcPr marL="82734" marR="827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DE9D9"/>
                    </a:solidFill>
                  </a:tcPr>
                </a:tc>
                <a:tc>
                  <a:txBody>
                    <a:bodyPr/>
                    <a:lstStyle/>
                    <a:p>
                      <a:pPr marL="0" marR="0">
                        <a:spcBef>
                          <a:spcPts val="0"/>
                        </a:spcBef>
                        <a:spcAft>
                          <a:spcPts val="0"/>
                        </a:spcAft>
                      </a:pPr>
                      <a:r>
                        <a:rPr lang="en-US" sz="900">
                          <a:solidFill>
                            <a:srgbClr val="000000"/>
                          </a:solidFill>
                          <a:latin typeface="Calibri"/>
                          <a:ea typeface="Times New Roman"/>
                          <a:cs typeface="Times New Roman"/>
                        </a:rPr>
                        <a:t>1350 – 1800</a:t>
                      </a:r>
                      <a:endParaRPr lang="en-US" sz="1300">
                        <a:latin typeface="Calibri"/>
                        <a:ea typeface="Calibri"/>
                        <a:cs typeface="Times New Roman"/>
                      </a:endParaRPr>
                    </a:p>
                  </a:txBody>
                  <a:tcPr marL="82734" marR="827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DE9D9"/>
                    </a:solidFill>
                  </a:tcPr>
                </a:tc>
                <a:tc>
                  <a:txBody>
                    <a:bodyPr/>
                    <a:lstStyle/>
                    <a:p>
                      <a:pPr marL="0" marR="0">
                        <a:spcBef>
                          <a:spcPts val="0"/>
                        </a:spcBef>
                        <a:spcAft>
                          <a:spcPts val="0"/>
                        </a:spcAft>
                      </a:pPr>
                      <a:r>
                        <a:rPr lang="en-US" sz="900">
                          <a:solidFill>
                            <a:srgbClr val="000000"/>
                          </a:solidFill>
                          <a:latin typeface="Calibri"/>
                          <a:ea typeface="Times New Roman"/>
                          <a:cs typeface="Times New Roman"/>
                        </a:rPr>
                        <a:t>HEPs</a:t>
                      </a:r>
                      <a:endParaRPr lang="en-US" sz="1300">
                        <a:latin typeface="Calibri"/>
                        <a:ea typeface="Calibri"/>
                        <a:cs typeface="Times New Roman"/>
                      </a:endParaRPr>
                    </a:p>
                  </a:txBody>
                  <a:tcPr marL="82734" marR="827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DE9D9"/>
                    </a:solidFill>
                  </a:tcPr>
                </a:tc>
                <a:tc>
                  <a:txBody>
                    <a:bodyPr/>
                    <a:lstStyle/>
                    <a:p>
                      <a:pPr marL="0" marR="0">
                        <a:spcBef>
                          <a:spcPts val="0"/>
                        </a:spcBef>
                        <a:spcAft>
                          <a:spcPts val="0"/>
                        </a:spcAft>
                      </a:pPr>
                      <a:r>
                        <a:rPr lang="en-US" sz="900" dirty="0" err="1">
                          <a:solidFill>
                            <a:srgbClr val="000000"/>
                          </a:solidFill>
                          <a:latin typeface="Calibri"/>
                          <a:ea typeface="Times New Roman"/>
                          <a:cs typeface="Times New Roman"/>
                        </a:rPr>
                        <a:t>Gursa</a:t>
                      </a:r>
                      <a:r>
                        <a:rPr lang="en-US" sz="900" dirty="0">
                          <a:solidFill>
                            <a:srgbClr val="000000"/>
                          </a:solidFill>
                          <a:latin typeface="Calibri"/>
                          <a:ea typeface="Times New Roman"/>
                          <a:cs typeface="Times New Roman"/>
                        </a:rPr>
                        <a:t> </a:t>
                      </a:r>
                      <a:r>
                        <a:rPr lang="en-US" sz="900" dirty="0" err="1">
                          <a:solidFill>
                            <a:srgbClr val="000000"/>
                          </a:solidFill>
                          <a:latin typeface="Calibri"/>
                          <a:ea typeface="Times New Roman"/>
                          <a:cs typeface="Times New Roman"/>
                        </a:rPr>
                        <a:t>Tehsil</a:t>
                      </a:r>
                      <a:r>
                        <a:rPr lang="en-US" sz="900" dirty="0">
                          <a:solidFill>
                            <a:srgbClr val="000000"/>
                          </a:solidFill>
                          <a:latin typeface="Calibri"/>
                          <a:ea typeface="Times New Roman"/>
                          <a:cs typeface="Times New Roman"/>
                        </a:rPr>
                        <a:t> (2003), Upper </a:t>
                      </a:r>
                      <a:r>
                        <a:rPr lang="en-US" sz="900" dirty="0" err="1">
                          <a:solidFill>
                            <a:srgbClr val="000000"/>
                          </a:solidFill>
                          <a:latin typeface="Calibri"/>
                          <a:ea typeface="Times New Roman"/>
                          <a:cs typeface="Times New Roman"/>
                        </a:rPr>
                        <a:t>Manali</a:t>
                      </a:r>
                      <a:r>
                        <a:rPr lang="en-US" sz="900" dirty="0">
                          <a:solidFill>
                            <a:srgbClr val="000000"/>
                          </a:solidFill>
                          <a:latin typeface="Calibri"/>
                          <a:ea typeface="Times New Roman"/>
                          <a:cs typeface="Times New Roman"/>
                        </a:rPr>
                        <a:t> (07.11; 8 &amp; 22), </a:t>
                      </a:r>
                      <a:r>
                        <a:rPr lang="en-US" sz="900" dirty="0" err="1">
                          <a:solidFill>
                            <a:srgbClr val="000000"/>
                          </a:solidFill>
                          <a:latin typeface="Calibri"/>
                          <a:ea typeface="Times New Roman"/>
                          <a:cs typeface="Times New Roman"/>
                        </a:rPr>
                        <a:t>Tharman</a:t>
                      </a:r>
                      <a:r>
                        <a:rPr lang="en-US" sz="900" dirty="0">
                          <a:solidFill>
                            <a:srgbClr val="000000"/>
                          </a:solidFill>
                          <a:latin typeface="Calibri"/>
                          <a:ea typeface="Times New Roman"/>
                          <a:cs typeface="Times New Roman"/>
                        </a:rPr>
                        <a:t> Village (08.10) </a:t>
                      </a:r>
                      <a:endParaRPr lang="en-US" sz="1300" dirty="0">
                        <a:latin typeface="Calibri"/>
                        <a:ea typeface="Calibri"/>
                        <a:cs typeface="Times New Roman"/>
                      </a:endParaRPr>
                    </a:p>
                  </a:txBody>
                  <a:tcPr marL="82734" marR="827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DE9D9"/>
                    </a:solidFill>
                  </a:tcPr>
                </a:tc>
              </a:tr>
              <a:tr h="441250">
                <a:tc>
                  <a:txBody>
                    <a:bodyPr/>
                    <a:lstStyle/>
                    <a:p>
                      <a:pPr marL="0" marR="0">
                        <a:spcBef>
                          <a:spcPts val="0"/>
                        </a:spcBef>
                        <a:spcAft>
                          <a:spcPts val="0"/>
                        </a:spcAft>
                      </a:pPr>
                      <a:r>
                        <a:rPr lang="en-US" sz="900">
                          <a:solidFill>
                            <a:srgbClr val="000000"/>
                          </a:solidFill>
                          <a:latin typeface="Calibri"/>
                          <a:ea typeface="Times New Roman"/>
                          <a:cs typeface="Times New Roman"/>
                        </a:rPr>
                        <a:t>HP</a:t>
                      </a:r>
                      <a:endParaRPr lang="en-US" sz="1300">
                        <a:latin typeface="Calibri"/>
                        <a:ea typeface="Calibri"/>
                        <a:cs typeface="Times New Roman"/>
                      </a:endParaRPr>
                    </a:p>
                  </a:txBody>
                  <a:tcPr marL="82734" marR="827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DE9D9"/>
                    </a:solidFill>
                  </a:tcPr>
                </a:tc>
                <a:tc>
                  <a:txBody>
                    <a:bodyPr/>
                    <a:lstStyle/>
                    <a:p>
                      <a:pPr marL="0" marR="0">
                        <a:spcBef>
                          <a:spcPts val="0"/>
                        </a:spcBef>
                        <a:spcAft>
                          <a:spcPts val="0"/>
                        </a:spcAft>
                      </a:pPr>
                      <a:r>
                        <a:rPr lang="en-US" sz="900">
                          <a:solidFill>
                            <a:srgbClr val="000000"/>
                          </a:solidFill>
                          <a:latin typeface="Calibri"/>
                          <a:ea typeface="Times New Roman"/>
                          <a:cs typeface="Times New Roman"/>
                        </a:rPr>
                        <a:t>Lahaul &amp; Spiti</a:t>
                      </a:r>
                      <a:endParaRPr lang="en-US" sz="1300">
                        <a:latin typeface="Calibri"/>
                        <a:ea typeface="Calibri"/>
                        <a:cs typeface="Times New Roman"/>
                      </a:endParaRPr>
                    </a:p>
                  </a:txBody>
                  <a:tcPr marL="82734" marR="827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DE9D9"/>
                    </a:solidFill>
                  </a:tcPr>
                </a:tc>
                <a:tc>
                  <a:txBody>
                    <a:bodyPr/>
                    <a:lstStyle/>
                    <a:p>
                      <a:pPr marL="0" marR="0" algn="ctr">
                        <a:spcBef>
                          <a:spcPts val="0"/>
                        </a:spcBef>
                        <a:spcAft>
                          <a:spcPts val="0"/>
                        </a:spcAft>
                      </a:pPr>
                      <a:r>
                        <a:rPr lang="en-US" sz="900">
                          <a:solidFill>
                            <a:srgbClr val="000000"/>
                          </a:solidFill>
                          <a:latin typeface="Calibri"/>
                          <a:ea typeface="Times New Roman"/>
                          <a:cs typeface="Times New Roman"/>
                        </a:rPr>
                        <a:t>3000 – 7500m</a:t>
                      </a:r>
                      <a:endParaRPr lang="en-US" sz="1300">
                        <a:latin typeface="Calibri"/>
                        <a:ea typeface="Calibri"/>
                        <a:cs typeface="Times New Roman"/>
                      </a:endParaRPr>
                    </a:p>
                  </a:txBody>
                  <a:tcPr marL="82734" marR="827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DE9D9"/>
                    </a:solidFill>
                  </a:tcPr>
                </a:tc>
                <a:tc>
                  <a:txBody>
                    <a:bodyPr/>
                    <a:lstStyle/>
                    <a:p>
                      <a:pPr marL="0" marR="0">
                        <a:spcBef>
                          <a:spcPts val="0"/>
                        </a:spcBef>
                        <a:spcAft>
                          <a:spcPts val="0"/>
                        </a:spcAft>
                      </a:pPr>
                      <a:r>
                        <a:rPr lang="en-US" sz="900">
                          <a:solidFill>
                            <a:srgbClr val="000000"/>
                          </a:solidFill>
                          <a:latin typeface="Calibri"/>
                          <a:ea typeface="Times New Roman"/>
                          <a:cs typeface="Times New Roman"/>
                        </a:rPr>
                        <a:t>Lahut Valley, Sarchu Peak (5741m), Chenab Sub Basin, Mulkila (6417m)</a:t>
                      </a:r>
                      <a:endParaRPr lang="en-US" sz="1300">
                        <a:latin typeface="Calibri"/>
                        <a:ea typeface="Calibri"/>
                        <a:cs typeface="Times New Roman"/>
                      </a:endParaRPr>
                    </a:p>
                  </a:txBody>
                  <a:tcPr marL="82734" marR="827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DE9D9"/>
                    </a:solidFill>
                  </a:tcPr>
                </a:tc>
                <a:tc>
                  <a:txBody>
                    <a:bodyPr/>
                    <a:lstStyle/>
                    <a:p>
                      <a:pPr marL="0" marR="0">
                        <a:spcBef>
                          <a:spcPts val="0"/>
                        </a:spcBef>
                        <a:spcAft>
                          <a:spcPts val="0"/>
                        </a:spcAft>
                      </a:pPr>
                      <a:endParaRPr lang="en-US" sz="900">
                        <a:solidFill>
                          <a:srgbClr val="000000"/>
                        </a:solidFill>
                        <a:latin typeface="Calibri"/>
                        <a:ea typeface="Times New Roman"/>
                        <a:cs typeface="Times New Roman"/>
                      </a:endParaRPr>
                    </a:p>
                  </a:txBody>
                  <a:tcPr marL="82734" marR="827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DE9D9"/>
                    </a:solidFill>
                  </a:tcPr>
                </a:tc>
                <a:tc>
                  <a:txBody>
                    <a:bodyPr/>
                    <a:lstStyle/>
                    <a:p>
                      <a:pPr marL="0" marR="0">
                        <a:spcBef>
                          <a:spcPts val="0"/>
                        </a:spcBef>
                        <a:spcAft>
                          <a:spcPts val="0"/>
                        </a:spcAft>
                      </a:pPr>
                      <a:endParaRPr lang="en-US" sz="900" dirty="0">
                        <a:solidFill>
                          <a:srgbClr val="000000"/>
                        </a:solidFill>
                        <a:latin typeface="Calibri"/>
                        <a:ea typeface="Times New Roman"/>
                        <a:cs typeface="Times New Roman"/>
                      </a:endParaRPr>
                    </a:p>
                  </a:txBody>
                  <a:tcPr marL="82734" marR="827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DE9D9"/>
                    </a:solidFill>
                  </a:tcPr>
                </a:tc>
              </a:tr>
              <a:tr h="294166">
                <a:tc>
                  <a:txBody>
                    <a:bodyPr/>
                    <a:lstStyle/>
                    <a:p>
                      <a:pPr marL="0" marR="0">
                        <a:spcBef>
                          <a:spcPts val="0"/>
                        </a:spcBef>
                        <a:spcAft>
                          <a:spcPts val="0"/>
                        </a:spcAft>
                      </a:pPr>
                      <a:r>
                        <a:rPr lang="en-US" sz="900">
                          <a:solidFill>
                            <a:srgbClr val="000000"/>
                          </a:solidFill>
                          <a:latin typeface="Calibri"/>
                          <a:ea typeface="Times New Roman"/>
                          <a:cs typeface="Times New Roman"/>
                        </a:rPr>
                        <a:t>JK</a:t>
                      </a:r>
                      <a:endParaRPr lang="en-US" sz="1300">
                        <a:latin typeface="Calibri"/>
                        <a:ea typeface="Calibri"/>
                        <a:cs typeface="Times New Roman"/>
                      </a:endParaRPr>
                    </a:p>
                  </a:txBody>
                  <a:tcPr marL="82734" marR="827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DE9D9"/>
                    </a:solidFill>
                  </a:tcPr>
                </a:tc>
                <a:tc>
                  <a:txBody>
                    <a:bodyPr/>
                    <a:lstStyle/>
                    <a:p>
                      <a:pPr marL="0" marR="0">
                        <a:spcBef>
                          <a:spcPts val="0"/>
                        </a:spcBef>
                        <a:spcAft>
                          <a:spcPts val="0"/>
                        </a:spcAft>
                      </a:pPr>
                      <a:r>
                        <a:rPr lang="en-US" sz="900">
                          <a:solidFill>
                            <a:srgbClr val="000000"/>
                          </a:solidFill>
                          <a:latin typeface="Calibri"/>
                          <a:ea typeface="Times New Roman"/>
                          <a:cs typeface="Times New Roman"/>
                        </a:rPr>
                        <a:t>Leh &amp; Ladakh</a:t>
                      </a:r>
                      <a:endParaRPr lang="en-US" sz="1300">
                        <a:latin typeface="Calibri"/>
                        <a:ea typeface="Calibri"/>
                        <a:cs typeface="Times New Roman"/>
                      </a:endParaRPr>
                    </a:p>
                  </a:txBody>
                  <a:tcPr marL="82734" marR="827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DE9D9"/>
                    </a:solidFill>
                  </a:tcPr>
                </a:tc>
                <a:tc>
                  <a:txBody>
                    <a:bodyPr/>
                    <a:lstStyle/>
                    <a:p>
                      <a:pPr marL="0" marR="0" algn="ctr">
                        <a:spcBef>
                          <a:spcPts val="0"/>
                        </a:spcBef>
                        <a:spcAft>
                          <a:spcPts val="0"/>
                        </a:spcAft>
                      </a:pPr>
                      <a:r>
                        <a:rPr lang="en-US" sz="900">
                          <a:solidFill>
                            <a:srgbClr val="000000"/>
                          </a:solidFill>
                          <a:latin typeface="Calibri"/>
                          <a:ea typeface="Times New Roman"/>
                          <a:cs typeface="Times New Roman"/>
                        </a:rPr>
                        <a:t>3000 – 6000 &amp; &gt; 6000m</a:t>
                      </a:r>
                      <a:endParaRPr lang="en-US" sz="1300">
                        <a:latin typeface="Calibri"/>
                        <a:ea typeface="Calibri"/>
                        <a:cs typeface="Times New Roman"/>
                      </a:endParaRPr>
                    </a:p>
                  </a:txBody>
                  <a:tcPr marL="82734" marR="827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DE9D9"/>
                    </a:solidFill>
                  </a:tcPr>
                </a:tc>
                <a:tc>
                  <a:txBody>
                    <a:bodyPr/>
                    <a:lstStyle/>
                    <a:p>
                      <a:pPr marL="0" marR="0">
                        <a:spcBef>
                          <a:spcPts val="0"/>
                        </a:spcBef>
                        <a:spcAft>
                          <a:spcPts val="0"/>
                        </a:spcAft>
                      </a:pPr>
                      <a:r>
                        <a:rPr lang="en-US" sz="900">
                          <a:solidFill>
                            <a:srgbClr val="000000"/>
                          </a:solidFill>
                          <a:latin typeface="Calibri"/>
                          <a:ea typeface="Times New Roman"/>
                          <a:cs typeface="Times New Roman"/>
                        </a:rPr>
                        <a:t>3000 – 4500m, 4500 – 6000m</a:t>
                      </a:r>
                      <a:endParaRPr lang="en-US" sz="1300">
                        <a:latin typeface="Calibri"/>
                        <a:ea typeface="Calibri"/>
                        <a:cs typeface="Times New Roman"/>
                      </a:endParaRPr>
                    </a:p>
                  </a:txBody>
                  <a:tcPr marL="82734" marR="827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DE9D9"/>
                    </a:solidFill>
                  </a:tcPr>
                </a:tc>
                <a:tc>
                  <a:txBody>
                    <a:bodyPr/>
                    <a:lstStyle/>
                    <a:p>
                      <a:pPr marL="0" marR="0">
                        <a:spcBef>
                          <a:spcPts val="0"/>
                        </a:spcBef>
                        <a:spcAft>
                          <a:spcPts val="0"/>
                        </a:spcAft>
                      </a:pPr>
                      <a:endParaRPr lang="en-US" sz="900">
                        <a:solidFill>
                          <a:srgbClr val="000000"/>
                        </a:solidFill>
                        <a:latin typeface="Calibri"/>
                        <a:ea typeface="Times New Roman"/>
                        <a:cs typeface="Times New Roman"/>
                      </a:endParaRPr>
                    </a:p>
                  </a:txBody>
                  <a:tcPr marL="82734" marR="827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DE9D9"/>
                    </a:solidFill>
                  </a:tcPr>
                </a:tc>
                <a:tc>
                  <a:txBody>
                    <a:bodyPr/>
                    <a:lstStyle/>
                    <a:p>
                      <a:pPr marL="0" marR="0">
                        <a:spcBef>
                          <a:spcPts val="0"/>
                        </a:spcBef>
                        <a:spcAft>
                          <a:spcPts val="0"/>
                        </a:spcAft>
                      </a:pPr>
                      <a:r>
                        <a:rPr lang="en-US" sz="900" dirty="0" err="1">
                          <a:solidFill>
                            <a:srgbClr val="000000"/>
                          </a:solidFill>
                          <a:latin typeface="Calibri"/>
                          <a:ea typeface="Times New Roman"/>
                          <a:cs typeface="Times New Roman"/>
                        </a:rPr>
                        <a:t>Leh</a:t>
                      </a:r>
                      <a:r>
                        <a:rPr lang="en-US" sz="900" dirty="0">
                          <a:solidFill>
                            <a:srgbClr val="000000"/>
                          </a:solidFill>
                          <a:latin typeface="Calibri"/>
                          <a:ea typeface="Times New Roman"/>
                          <a:cs typeface="Times New Roman"/>
                        </a:rPr>
                        <a:t> (08.10)</a:t>
                      </a:r>
                      <a:endParaRPr lang="en-US" sz="1300" dirty="0">
                        <a:latin typeface="Calibri"/>
                        <a:ea typeface="Calibri"/>
                        <a:cs typeface="Times New Roman"/>
                      </a:endParaRPr>
                    </a:p>
                  </a:txBody>
                  <a:tcPr marL="82734" marR="827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DE9D9"/>
                    </a:solidFill>
                  </a:tcPr>
                </a:tc>
              </a:tr>
              <a:tr h="441250">
                <a:tc gridSpan="6">
                  <a:txBody>
                    <a:bodyPr/>
                    <a:lstStyle/>
                    <a:p>
                      <a:pPr marL="0" marR="0" algn="just">
                        <a:spcBef>
                          <a:spcPts val="0"/>
                        </a:spcBef>
                        <a:spcAft>
                          <a:spcPts val="0"/>
                        </a:spcAft>
                      </a:pPr>
                      <a:endParaRPr lang="en-US" sz="1300" dirty="0">
                        <a:latin typeface="Calibri"/>
                        <a:ea typeface="Calibri"/>
                        <a:cs typeface="Times New Roman"/>
                      </a:endParaRPr>
                    </a:p>
                  </a:txBody>
                  <a:tcPr marL="82734" marR="827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bl>
          </a:graphicData>
        </a:graphic>
      </p:graphicFrame>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274638"/>
            <a:ext cx="7772400" cy="868362"/>
          </a:xfrm>
        </p:spPr>
        <p:txBody>
          <a:bodyPr/>
          <a:lstStyle/>
          <a:p>
            <a:r>
              <a:rPr lang="en-US" dirty="0" smtClean="0"/>
              <a:t>Glacier Retreat - </a:t>
            </a:r>
            <a:endParaRPr lang="en-US" dirty="0"/>
          </a:p>
        </p:txBody>
      </p:sp>
      <p:graphicFrame>
        <p:nvGraphicFramePr>
          <p:cNvPr id="4" name="Table 3"/>
          <p:cNvGraphicFramePr>
            <a:graphicFrameLocks noGrp="1"/>
          </p:cNvGraphicFramePr>
          <p:nvPr/>
        </p:nvGraphicFramePr>
        <p:xfrm>
          <a:off x="533400" y="1371600"/>
          <a:ext cx="8000999" cy="1752600"/>
        </p:xfrm>
        <a:graphic>
          <a:graphicData uri="http://schemas.openxmlformats.org/drawingml/2006/table">
            <a:tbl>
              <a:tblPr/>
              <a:tblGrid>
                <a:gridCol w="3480661"/>
                <a:gridCol w="1319939"/>
                <a:gridCol w="1392263"/>
                <a:gridCol w="828729"/>
                <a:gridCol w="979407"/>
              </a:tblGrid>
              <a:tr h="719667">
                <a:tc>
                  <a:txBody>
                    <a:bodyPr/>
                    <a:lstStyle/>
                    <a:p>
                      <a:pPr marL="0" marR="0">
                        <a:spcBef>
                          <a:spcPts val="0"/>
                        </a:spcBef>
                        <a:spcAft>
                          <a:spcPts val="0"/>
                        </a:spcAft>
                      </a:pPr>
                      <a:endParaRPr lang="en-US" sz="1100">
                        <a:solidFill>
                          <a:srgbClr val="5F497A"/>
                        </a:solidFill>
                        <a:latin typeface="Calibri"/>
                        <a:ea typeface="Calibri"/>
                        <a:cs typeface="Times New Roman"/>
                      </a:endParaRPr>
                    </a:p>
                  </a:txBody>
                  <a:tcPr marL="68580" marR="68580" marT="0" marB="0">
                    <a:lnL>
                      <a:noFill/>
                    </a:lnL>
                    <a:lnR>
                      <a:noFill/>
                    </a:lnR>
                    <a:lnT w="12700" cap="flat" cmpd="sng" algn="ctr">
                      <a:solidFill>
                        <a:srgbClr val="8064A2"/>
                      </a:solidFill>
                      <a:prstDash val="solid"/>
                      <a:round/>
                      <a:headEnd type="none" w="med" len="med"/>
                      <a:tailEnd type="none" w="med" len="med"/>
                    </a:lnT>
                    <a:lnB w="12700" cap="flat" cmpd="sng" algn="ctr">
                      <a:solidFill>
                        <a:srgbClr val="8064A2"/>
                      </a:solidFill>
                      <a:prstDash val="solid"/>
                      <a:round/>
                      <a:headEnd type="none" w="med" len="med"/>
                      <a:tailEnd type="none" w="med" len="med"/>
                    </a:lnB>
                  </a:tcPr>
                </a:tc>
                <a:tc>
                  <a:txBody>
                    <a:bodyPr/>
                    <a:lstStyle/>
                    <a:p>
                      <a:pPr marL="0" marR="0">
                        <a:spcBef>
                          <a:spcPts val="0"/>
                        </a:spcBef>
                        <a:spcAft>
                          <a:spcPts val="0"/>
                        </a:spcAft>
                      </a:pPr>
                      <a:r>
                        <a:rPr lang="en-US" sz="1000" b="1">
                          <a:solidFill>
                            <a:srgbClr val="5F497A"/>
                          </a:solidFill>
                          <a:latin typeface="Calibri"/>
                          <a:ea typeface="Calibri"/>
                          <a:cs typeface="Times New Roman"/>
                        </a:rPr>
                        <a:t>No. of glaciers Monitoried</a:t>
                      </a:r>
                      <a:endParaRPr lang="en-US" sz="1100">
                        <a:solidFill>
                          <a:srgbClr val="5F497A"/>
                        </a:solidFill>
                        <a:latin typeface="Calibri"/>
                        <a:ea typeface="Calibri"/>
                        <a:cs typeface="Times New Roman"/>
                      </a:endParaRPr>
                    </a:p>
                  </a:txBody>
                  <a:tcPr marL="68580" marR="68580" marT="0" marB="0">
                    <a:lnL>
                      <a:noFill/>
                    </a:lnL>
                    <a:lnR>
                      <a:noFill/>
                    </a:lnR>
                    <a:lnT w="12700" cap="flat" cmpd="sng" algn="ctr">
                      <a:solidFill>
                        <a:srgbClr val="8064A2"/>
                      </a:solidFill>
                      <a:prstDash val="solid"/>
                      <a:round/>
                      <a:headEnd type="none" w="med" len="med"/>
                      <a:tailEnd type="none" w="med" len="med"/>
                    </a:lnT>
                    <a:lnB w="12700" cap="flat" cmpd="sng" algn="ctr">
                      <a:solidFill>
                        <a:srgbClr val="8064A2"/>
                      </a:solidFill>
                      <a:prstDash val="solid"/>
                      <a:round/>
                      <a:headEnd type="none" w="med" len="med"/>
                      <a:tailEnd type="none" w="med" len="med"/>
                    </a:lnB>
                  </a:tcPr>
                </a:tc>
                <a:tc>
                  <a:txBody>
                    <a:bodyPr/>
                    <a:lstStyle/>
                    <a:p>
                      <a:pPr marL="0" marR="0" algn="ctr">
                        <a:spcBef>
                          <a:spcPts val="0"/>
                        </a:spcBef>
                        <a:spcAft>
                          <a:spcPts val="0"/>
                        </a:spcAft>
                      </a:pPr>
                      <a:r>
                        <a:rPr lang="en-US" sz="1000" b="1" dirty="0">
                          <a:solidFill>
                            <a:srgbClr val="5F497A"/>
                          </a:solidFill>
                          <a:latin typeface="Calibri"/>
                          <a:ea typeface="Calibri"/>
                          <a:cs typeface="Times New Roman"/>
                        </a:rPr>
                        <a:t>Retreat</a:t>
                      </a:r>
                      <a:endParaRPr lang="en-US" sz="1100" dirty="0">
                        <a:solidFill>
                          <a:srgbClr val="5F497A"/>
                        </a:solidFill>
                        <a:latin typeface="Calibri"/>
                        <a:ea typeface="Calibri"/>
                        <a:cs typeface="Times New Roman"/>
                      </a:endParaRPr>
                    </a:p>
                  </a:txBody>
                  <a:tcPr marL="68580" marR="68580" marT="0" marB="0">
                    <a:lnL>
                      <a:noFill/>
                    </a:lnL>
                    <a:lnR>
                      <a:noFill/>
                    </a:lnR>
                    <a:lnT w="12700" cap="flat" cmpd="sng" algn="ctr">
                      <a:solidFill>
                        <a:srgbClr val="8064A2"/>
                      </a:solidFill>
                      <a:prstDash val="solid"/>
                      <a:round/>
                      <a:headEnd type="none" w="med" len="med"/>
                      <a:tailEnd type="none" w="med" len="med"/>
                    </a:lnT>
                    <a:lnB w="12700" cap="flat" cmpd="sng" algn="ctr">
                      <a:solidFill>
                        <a:srgbClr val="8064A2"/>
                      </a:solidFill>
                      <a:prstDash val="solid"/>
                      <a:round/>
                      <a:headEnd type="none" w="med" len="med"/>
                      <a:tailEnd type="none" w="med" len="med"/>
                    </a:lnB>
                  </a:tcPr>
                </a:tc>
                <a:tc>
                  <a:txBody>
                    <a:bodyPr/>
                    <a:lstStyle/>
                    <a:p>
                      <a:pPr marL="0" marR="0">
                        <a:spcBef>
                          <a:spcPts val="0"/>
                        </a:spcBef>
                        <a:spcAft>
                          <a:spcPts val="0"/>
                        </a:spcAft>
                      </a:pPr>
                      <a:r>
                        <a:rPr lang="en-US" sz="1000" b="1">
                          <a:solidFill>
                            <a:srgbClr val="5F497A"/>
                          </a:solidFill>
                          <a:latin typeface="Calibri"/>
                          <a:ea typeface="Calibri"/>
                          <a:cs typeface="Times New Roman"/>
                        </a:rPr>
                        <a:t>Advance</a:t>
                      </a:r>
                      <a:endParaRPr lang="en-US" sz="1100">
                        <a:solidFill>
                          <a:srgbClr val="5F497A"/>
                        </a:solidFill>
                        <a:latin typeface="Calibri"/>
                        <a:ea typeface="Calibri"/>
                        <a:cs typeface="Times New Roman"/>
                      </a:endParaRPr>
                    </a:p>
                  </a:txBody>
                  <a:tcPr marL="68580" marR="68580" marT="0" marB="0">
                    <a:lnL>
                      <a:noFill/>
                    </a:lnL>
                    <a:lnR>
                      <a:noFill/>
                    </a:lnR>
                    <a:lnT w="12700" cap="flat" cmpd="sng" algn="ctr">
                      <a:solidFill>
                        <a:srgbClr val="8064A2"/>
                      </a:solidFill>
                      <a:prstDash val="solid"/>
                      <a:round/>
                      <a:headEnd type="none" w="med" len="med"/>
                      <a:tailEnd type="none" w="med" len="med"/>
                    </a:lnT>
                    <a:lnB w="12700" cap="flat" cmpd="sng" algn="ctr">
                      <a:solidFill>
                        <a:srgbClr val="8064A2"/>
                      </a:solidFill>
                      <a:prstDash val="solid"/>
                      <a:round/>
                      <a:headEnd type="none" w="med" len="med"/>
                      <a:tailEnd type="none" w="med" len="med"/>
                    </a:lnB>
                  </a:tcPr>
                </a:tc>
                <a:tc>
                  <a:txBody>
                    <a:bodyPr/>
                    <a:lstStyle/>
                    <a:p>
                      <a:pPr marL="0" marR="0">
                        <a:spcBef>
                          <a:spcPts val="0"/>
                        </a:spcBef>
                        <a:spcAft>
                          <a:spcPts val="0"/>
                        </a:spcAft>
                      </a:pPr>
                      <a:r>
                        <a:rPr lang="en-US" sz="1000" b="1">
                          <a:solidFill>
                            <a:srgbClr val="5F497A"/>
                          </a:solidFill>
                          <a:latin typeface="Calibri"/>
                          <a:ea typeface="Calibri"/>
                          <a:cs typeface="Times New Roman"/>
                        </a:rPr>
                        <a:t>No Change</a:t>
                      </a:r>
                      <a:endParaRPr lang="en-US" sz="1100">
                        <a:solidFill>
                          <a:srgbClr val="5F497A"/>
                        </a:solidFill>
                        <a:latin typeface="Calibri"/>
                        <a:ea typeface="Calibri"/>
                        <a:cs typeface="Times New Roman"/>
                      </a:endParaRPr>
                    </a:p>
                  </a:txBody>
                  <a:tcPr marL="68580" marR="68580" marT="0" marB="0">
                    <a:lnL>
                      <a:noFill/>
                    </a:lnL>
                    <a:lnR>
                      <a:noFill/>
                    </a:lnR>
                    <a:lnT w="12700" cap="flat" cmpd="sng" algn="ctr">
                      <a:solidFill>
                        <a:srgbClr val="8064A2"/>
                      </a:solidFill>
                      <a:prstDash val="solid"/>
                      <a:round/>
                      <a:headEnd type="none" w="med" len="med"/>
                      <a:tailEnd type="none" w="med" len="med"/>
                    </a:lnT>
                    <a:lnB w="12700" cap="flat" cmpd="sng" algn="ctr">
                      <a:solidFill>
                        <a:srgbClr val="8064A2"/>
                      </a:solidFill>
                      <a:prstDash val="solid"/>
                      <a:round/>
                      <a:headEnd type="none" w="med" len="med"/>
                      <a:tailEnd type="none" w="med" len="med"/>
                    </a:lnB>
                  </a:tcPr>
                </a:tc>
              </a:tr>
              <a:tr h="347133">
                <a:tc>
                  <a:txBody>
                    <a:bodyPr/>
                    <a:lstStyle/>
                    <a:p>
                      <a:pPr marL="0" marR="0">
                        <a:spcBef>
                          <a:spcPts val="0"/>
                        </a:spcBef>
                        <a:spcAft>
                          <a:spcPts val="0"/>
                        </a:spcAft>
                      </a:pPr>
                      <a:r>
                        <a:rPr lang="en-US" sz="1000" b="1">
                          <a:solidFill>
                            <a:srgbClr val="5F497A"/>
                          </a:solidFill>
                          <a:latin typeface="Calibri"/>
                          <a:ea typeface="Calibri"/>
                          <a:cs typeface="Times New Roman"/>
                        </a:rPr>
                        <a:t>Fluctuations in different basins based on SoI maps and satellite images</a:t>
                      </a:r>
                      <a:endParaRPr lang="en-US" sz="1100">
                        <a:solidFill>
                          <a:srgbClr val="5F497A"/>
                        </a:solidFill>
                        <a:latin typeface="Calibri"/>
                        <a:ea typeface="Calibri"/>
                        <a:cs typeface="Times New Roman"/>
                      </a:endParaRPr>
                    </a:p>
                  </a:txBody>
                  <a:tcPr marL="68580" marR="68580" marT="0" marB="0">
                    <a:lnL>
                      <a:noFill/>
                    </a:lnL>
                    <a:lnR>
                      <a:noFill/>
                    </a:lnR>
                    <a:lnT w="12700" cap="flat" cmpd="sng" algn="ctr">
                      <a:solidFill>
                        <a:srgbClr val="8064A2"/>
                      </a:solidFill>
                      <a:prstDash val="solid"/>
                      <a:round/>
                      <a:headEnd type="none" w="med" len="med"/>
                      <a:tailEnd type="none" w="med" len="med"/>
                    </a:lnT>
                    <a:lnB>
                      <a:noFill/>
                    </a:lnB>
                    <a:solidFill>
                      <a:srgbClr val="DFD8E8"/>
                    </a:solidFill>
                  </a:tcPr>
                </a:tc>
                <a:tc>
                  <a:txBody>
                    <a:bodyPr/>
                    <a:lstStyle/>
                    <a:p>
                      <a:pPr marL="0" marR="0">
                        <a:spcBef>
                          <a:spcPts val="0"/>
                        </a:spcBef>
                        <a:spcAft>
                          <a:spcPts val="0"/>
                        </a:spcAft>
                      </a:pPr>
                      <a:r>
                        <a:rPr lang="en-US" sz="1000">
                          <a:solidFill>
                            <a:srgbClr val="5F497A"/>
                          </a:solidFill>
                          <a:latin typeface="Calibri"/>
                          <a:ea typeface="Calibri"/>
                          <a:cs typeface="Times New Roman"/>
                        </a:rPr>
                        <a:t>2630</a:t>
                      </a:r>
                      <a:endParaRPr lang="en-US" sz="1100">
                        <a:solidFill>
                          <a:srgbClr val="5F497A"/>
                        </a:solidFill>
                        <a:latin typeface="Calibri"/>
                        <a:ea typeface="Calibri"/>
                        <a:cs typeface="Times New Roman"/>
                      </a:endParaRPr>
                    </a:p>
                  </a:txBody>
                  <a:tcPr marL="68580" marR="68580" marT="0" marB="0">
                    <a:lnL>
                      <a:noFill/>
                    </a:lnL>
                    <a:lnR>
                      <a:noFill/>
                    </a:lnR>
                    <a:lnT w="12700" cap="flat" cmpd="sng" algn="ctr">
                      <a:solidFill>
                        <a:srgbClr val="8064A2"/>
                      </a:solidFill>
                      <a:prstDash val="solid"/>
                      <a:round/>
                      <a:headEnd type="none" w="med" len="med"/>
                      <a:tailEnd type="none" w="med" len="med"/>
                    </a:lnT>
                    <a:lnB>
                      <a:noFill/>
                    </a:lnB>
                    <a:solidFill>
                      <a:srgbClr val="DFD8E8"/>
                    </a:solidFill>
                  </a:tcPr>
                </a:tc>
                <a:tc>
                  <a:txBody>
                    <a:bodyPr/>
                    <a:lstStyle/>
                    <a:p>
                      <a:pPr marL="0" marR="0" algn="ctr">
                        <a:spcBef>
                          <a:spcPts val="0"/>
                        </a:spcBef>
                        <a:spcAft>
                          <a:spcPts val="0"/>
                        </a:spcAft>
                      </a:pPr>
                      <a:r>
                        <a:rPr lang="en-US" sz="1000" dirty="0">
                          <a:solidFill>
                            <a:srgbClr val="5F497A"/>
                          </a:solidFill>
                          <a:latin typeface="Calibri"/>
                          <a:ea typeface="Calibri"/>
                          <a:cs typeface="Times New Roman"/>
                        </a:rPr>
                        <a:t>2047</a:t>
                      </a:r>
                      <a:endParaRPr lang="en-US" sz="1100" dirty="0">
                        <a:solidFill>
                          <a:srgbClr val="5F497A"/>
                        </a:solidFill>
                        <a:latin typeface="Calibri"/>
                        <a:ea typeface="Calibri"/>
                        <a:cs typeface="Times New Roman"/>
                      </a:endParaRPr>
                    </a:p>
                  </a:txBody>
                  <a:tcPr marL="68580" marR="68580" marT="0" marB="0">
                    <a:lnL>
                      <a:noFill/>
                    </a:lnL>
                    <a:lnR>
                      <a:noFill/>
                    </a:lnR>
                    <a:lnT w="12700" cap="flat" cmpd="sng" algn="ctr">
                      <a:solidFill>
                        <a:srgbClr val="8064A2"/>
                      </a:solidFill>
                      <a:prstDash val="solid"/>
                      <a:round/>
                      <a:headEnd type="none" w="med" len="med"/>
                      <a:tailEnd type="none" w="med" len="med"/>
                    </a:lnT>
                    <a:lnB>
                      <a:noFill/>
                    </a:lnB>
                    <a:solidFill>
                      <a:srgbClr val="DFD8E8"/>
                    </a:solidFill>
                  </a:tcPr>
                </a:tc>
                <a:tc>
                  <a:txBody>
                    <a:bodyPr/>
                    <a:lstStyle/>
                    <a:p>
                      <a:pPr marL="0" marR="0" algn="ctr">
                        <a:spcBef>
                          <a:spcPts val="0"/>
                        </a:spcBef>
                        <a:spcAft>
                          <a:spcPts val="0"/>
                        </a:spcAft>
                      </a:pPr>
                      <a:r>
                        <a:rPr lang="en-US" sz="1000" dirty="0">
                          <a:solidFill>
                            <a:srgbClr val="5F497A"/>
                          </a:solidFill>
                          <a:latin typeface="Calibri"/>
                          <a:ea typeface="Calibri"/>
                          <a:cs typeface="Times New Roman"/>
                        </a:rPr>
                        <a:t>435</a:t>
                      </a:r>
                      <a:endParaRPr lang="en-US" sz="1100" dirty="0">
                        <a:solidFill>
                          <a:srgbClr val="5F497A"/>
                        </a:solidFill>
                        <a:latin typeface="Calibri"/>
                        <a:ea typeface="Calibri"/>
                        <a:cs typeface="Times New Roman"/>
                      </a:endParaRPr>
                    </a:p>
                  </a:txBody>
                  <a:tcPr marL="68580" marR="68580" marT="0" marB="0">
                    <a:lnL>
                      <a:noFill/>
                    </a:lnL>
                    <a:lnR>
                      <a:noFill/>
                    </a:lnR>
                    <a:lnT w="12700" cap="flat" cmpd="sng" algn="ctr">
                      <a:solidFill>
                        <a:srgbClr val="8064A2"/>
                      </a:solidFill>
                      <a:prstDash val="solid"/>
                      <a:round/>
                      <a:headEnd type="none" w="med" len="med"/>
                      <a:tailEnd type="none" w="med" len="med"/>
                    </a:lnT>
                    <a:lnB>
                      <a:noFill/>
                    </a:lnB>
                    <a:solidFill>
                      <a:srgbClr val="DFD8E8"/>
                    </a:solidFill>
                  </a:tcPr>
                </a:tc>
                <a:tc>
                  <a:txBody>
                    <a:bodyPr/>
                    <a:lstStyle/>
                    <a:p>
                      <a:pPr marL="0" marR="0" algn="ctr">
                        <a:spcBef>
                          <a:spcPts val="0"/>
                        </a:spcBef>
                        <a:spcAft>
                          <a:spcPts val="0"/>
                        </a:spcAft>
                      </a:pPr>
                      <a:r>
                        <a:rPr lang="en-US" sz="1000">
                          <a:solidFill>
                            <a:srgbClr val="5F497A"/>
                          </a:solidFill>
                          <a:latin typeface="Calibri"/>
                          <a:ea typeface="Calibri"/>
                          <a:cs typeface="Times New Roman"/>
                        </a:rPr>
                        <a:t>148</a:t>
                      </a:r>
                      <a:endParaRPr lang="en-US" sz="1100">
                        <a:solidFill>
                          <a:srgbClr val="5F497A"/>
                        </a:solidFill>
                        <a:latin typeface="Calibri"/>
                        <a:ea typeface="Calibri"/>
                        <a:cs typeface="Times New Roman"/>
                      </a:endParaRPr>
                    </a:p>
                  </a:txBody>
                  <a:tcPr marL="68580" marR="68580" marT="0" marB="0">
                    <a:lnL>
                      <a:noFill/>
                    </a:lnL>
                    <a:lnR>
                      <a:noFill/>
                    </a:lnR>
                    <a:lnT w="12700" cap="flat" cmpd="sng" algn="ctr">
                      <a:solidFill>
                        <a:srgbClr val="8064A2"/>
                      </a:solidFill>
                      <a:prstDash val="solid"/>
                      <a:round/>
                      <a:headEnd type="none" w="med" len="med"/>
                      <a:tailEnd type="none" w="med" len="med"/>
                    </a:lnT>
                    <a:lnB>
                      <a:noFill/>
                    </a:lnB>
                    <a:solidFill>
                      <a:srgbClr val="DFD8E8"/>
                    </a:solidFill>
                  </a:tcPr>
                </a:tc>
              </a:tr>
              <a:tr h="228600">
                <a:tc>
                  <a:txBody>
                    <a:bodyPr/>
                    <a:lstStyle/>
                    <a:p>
                      <a:pPr marL="0" marR="0">
                        <a:spcBef>
                          <a:spcPts val="0"/>
                        </a:spcBef>
                        <a:spcAft>
                          <a:spcPts val="0"/>
                        </a:spcAft>
                      </a:pPr>
                      <a:endParaRPr lang="en-US" sz="1100">
                        <a:solidFill>
                          <a:srgbClr val="5F497A"/>
                        </a:solidFill>
                        <a:latin typeface="Calibri"/>
                        <a:ea typeface="Calibri"/>
                        <a:cs typeface="Times New Roman"/>
                      </a:endParaRPr>
                    </a:p>
                  </a:txBody>
                  <a:tcPr marL="68580" marR="68580" marT="0" marB="0">
                    <a:lnL>
                      <a:noFill/>
                    </a:lnL>
                    <a:lnR>
                      <a:noFill/>
                    </a:lnR>
                    <a:lnT>
                      <a:noFill/>
                    </a:lnT>
                    <a:lnB>
                      <a:noFill/>
                    </a:lnB>
                  </a:tcPr>
                </a:tc>
                <a:tc>
                  <a:txBody>
                    <a:bodyPr/>
                    <a:lstStyle/>
                    <a:p>
                      <a:pPr marL="0" marR="0">
                        <a:spcBef>
                          <a:spcPts val="0"/>
                        </a:spcBef>
                        <a:spcAft>
                          <a:spcPts val="0"/>
                        </a:spcAft>
                      </a:pPr>
                      <a:endParaRPr lang="en-US" sz="1000">
                        <a:solidFill>
                          <a:srgbClr val="5F497A"/>
                        </a:solidFill>
                        <a:latin typeface="Calibri"/>
                        <a:ea typeface="Calibri"/>
                        <a:cs typeface="Times New Roman"/>
                      </a:endParaRPr>
                    </a:p>
                  </a:txBody>
                  <a:tcPr marL="68580" marR="68580" marT="0" marB="0">
                    <a:lnL>
                      <a:noFill/>
                    </a:lnL>
                    <a:lnR>
                      <a:noFill/>
                    </a:lnR>
                    <a:lnT>
                      <a:noFill/>
                    </a:lnT>
                    <a:lnB>
                      <a:noFill/>
                    </a:lnB>
                  </a:tcPr>
                </a:tc>
                <a:tc>
                  <a:txBody>
                    <a:bodyPr/>
                    <a:lstStyle/>
                    <a:p>
                      <a:pPr marL="0" marR="0" algn="ctr">
                        <a:spcBef>
                          <a:spcPts val="0"/>
                        </a:spcBef>
                        <a:spcAft>
                          <a:spcPts val="0"/>
                        </a:spcAft>
                      </a:pPr>
                      <a:r>
                        <a:rPr lang="en-US" sz="1000" dirty="0">
                          <a:solidFill>
                            <a:srgbClr val="5F497A"/>
                          </a:solidFill>
                          <a:latin typeface="Calibri"/>
                          <a:ea typeface="Calibri"/>
                          <a:cs typeface="Times New Roman"/>
                        </a:rPr>
                        <a:t>77.83 %</a:t>
                      </a:r>
                      <a:endParaRPr lang="en-US" sz="1100" dirty="0">
                        <a:solidFill>
                          <a:srgbClr val="5F497A"/>
                        </a:solidFill>
                        <a:latin typeface="Calibri"/>
                        <a:ea typeface="Calibri"/>
                        <a:cs typeface="Times New Roman"/>
                      </a:endParaRPr>
                    </a:p>
                  </a:txBody>
                  <a:tcPr marL="68580" marR="68580" marT="0" marB="0">
                    <a:lnL>
                      <a:noFill/>
                    </a:lnL>
                    <a:lnR>
                      <a:noFill/>
                    </a:lnR>
                    <a:lnT>
                      <a:noFill/>
                    </a:lnT>
                    <a:lnB>
                      <a:noFill/>
                    </a:lnB>
                  </a:tcPr>
                </a:tc>
                <a:tc>
                  <a:txBody>
                    <a:bodyPr/>
                    <a:lstStyle/>
                    <a:p>
                      <a:pPr marL="0" marR="0" algn="ctr">
                        <a:spcBef>
                          <a:spcPts val="0"/>
                        </a:spcBef>
                        <a:spcAft>
                          <a:spcPts val="0"/>
                        </a:spcAft>
                      </a:pPr>
                      <a:r>
                        <a:rPr lang="en-US" sz="1000">
                          <a:solidFill>
                            <a:srgbClr val="5F497A"/>
                          </a:solidFill>
                          <a:latin typeface="Calibri"/>
                          <a:ea typeface="Calibri"/>
                          <a:cs typeface="Times New Roman"/>
                        </a:rPr>
                        <a:t>16.53%</a:t>
                      </a:r>
                      <a:endParaRPr lang="en-US" sz="1100">
                        <a:solidFill>
                          <a:srgbClr val="5F497A"/>
                        </a:solidFill>
                        <a:latin typeface="Calibri"/>
                        <a:ea typeface="Calibri"/>
                        <a:cs typeface="Times New Roman"/>
                      </a:endParaRPr>
                    </a:p>
                  </a:txBody>
                  <a:tcPr marL="68580" marR="68580" marT="0" marB="0">
                    <a:lnL>
                      <a:noFill/>
                    </a:lnL>
                    <a:lnR>
                      <a:noFill/>
                    </a:lnR>
                    <a:lnT>
                      <a:noFill/>
                    </a:lnT>
                    <a:lnB>
                      <a:noFill/>
                    </a:lnB>
                  </a:tcPr>
                </a:tc>
                <a:tc>
                  <a:txBody>
                    <a:bodyPr/>
                    <a:lstStyle/>
                    <a:p>
                      <a:pPr marL="0" marR="0" algn="ctr">
                        <a:spcBef>
                          <a:spcPts val="0"/>
                        </a:spcBef>
                        <a:spcAft>
                          <a:spcPts val="0"/>
                        </a:spcAft>
                      </a:pPr>
                      <a:r>
                        <a:rPr lang="en-US" sz="1000" dirty="0">
                          <a:solidFill>
                            <a:srgbClr val="5F497A"/>
                          </a:solidFill>
                          <a:latin typeface="Calibri"/>
                          <a:ea typeface="Calibri"/>
                          <a:cs typeface="Times New Roman"/>
                        </a:rPr>
                        <a:t>5.62%</a:t>
                      </a:r>
                      <a:endParaRPr lang="en-US" sz="1100" dirty="0">
                        <a:solidFill>
                          <a:srgbClr val="5F497A"/>
                        </a:solidFill>
                        <a:latin typeface="Calibri"/>
                        <a:ea typeface="Calibri"/>
                        <a:cs typeface="Times New Roman"/>
                      </a:endParaRPr>
                    </a:p>
                  </a:txBody>
                  <a:tcPr marL="68580" marR="68580" marT="0" marB="0">
                    <a:lnL>
                      <a:noFill/>
                    </a:lnL>
                    <a:lnR>
                      <a:noFill/>
                    </a:lnR>
                    <a:lnT>
                      <a:noFill/>
                    </a:lnT>
                    <a:lnB>
                      <a:noFill/>
                    </a:lnB>
                  </a:tcPr>
                </a:tc>
              </a:tr>
              <a:tr h="228600">
                <a:tc>
                  <a:txBody>
                    <a:bodyPr/>
                    <a:lstStyle/>
                    <a:p>
                      <a:pPr marL="0" marR="0">
                        <a:spcBef>
                          <a:spcPts val="0"/>
                        </a:spcBef>
                        <a:spcAft>
                          <a:spcPts val="0"/>
                        </a:spcAft>
                      </a:pPr>
                      <a:r>
                        <a:rPr lang="en-US" sz="1000" b="1">
                          <a:solidFill>
                            <a:srgbClr val="5F497A"/>
                          </a:solidFill>
                          <a:latin typeface="Calibri"/>
                          <a:ea typeface="Calibri"/>
                          <a:cs typeface="Times New Roman"/>
                        </a:rPr>
                        <a:t>Fluctuations based on Satellite images</a:t>
                      </a:r>
                      <a:endParaRPr lang="en-US" sz="1100">
                        <a:solidFill>
                          <a:srgbClr val="5F497A"/>
                        </a:solidFill>
                        <a:latin typeface="Calibri"/>
                        <a:ea typeface="Calibri"/>
                        <a:cs typeface="Times New Roman"/>
                      </a:endParaRPr>
                    </a:p>
                  </a:txBody>
                  <a:tcPr marL="68580" marR="68580" marT="0" marB="0">
                    <a:lnL>
                      <a:noFill/>
                    </a:lnL>
                    <a:lnR>
                      <a:noFill/>
                    </a:lnR>
                    <a:lnT>
                      <a:noFill/>
                    </a:lnT>
                    <a:lnB>
                      <a:noFill/>
                    </a:lnB>
                    <a:solidFill>
                      <a:srgbClr val="DFD8E8"/>
                    </a:solidFill>
                  </a:tcPr>
                </a:tc>
                <a:tc>
                  <a:txBody>
                    <a:bodyPr/>
                    <a:lstStyle/>
                    <a:p>
                      <a:pPr marL="0" marR="0">
                        <a:spcBef>
                          <a:spcPts val="0"/>
                        </a:spcBef>
                        <a:spcAft>
                          <a:spcPts val="0"/>
                        </a:spcAft>
                      </a:pPr>
                      <a:r>
                        <a:rPr lang="en-US" sz="1000">
                          <a:solidFill>
                            <a:srgbClr val="5F497A"/>
                          </a:solidFill>
                          <a:latin typeface="Calibri"/>
                          <a:ea typeface="Calibri"/>
                          <a:cs typeface="Times New Roman"/>
                        </a:rPr>
                        <a:t>2190</a:t>
                      </a:r>
                      <a:endParaRPr lang="en-US" sz="1100">
                        <a:solidFill>
                          <a:srgbClr val="5F497A"/>
                        </a:solidFill>
                        <a:latin typeface="Calibri"/>
                        <a:ea typeface="Calibri"/>
                        <a:cs typeface="Times New Roman"/>
                      </a:endParaRPr>
                    </a:p>
                  </a:txBody>
                  <a:tcPr marL="68580" marR="68580" marT="0" marB="0">
                    <a:lnL>
                      <a:noFill/>
                    </a:lnL>
                    <a:lnR>
                      <a:noFill/>
                    </a:lnR>
                    <a:lnT>
                      <a:noFill/>
                    </a:lnT>
                    <a:lnB>
                      <a:noFill/>
                    </a:lnB>
                    <a:solidFill>
                      <a:srgbClr val="DFD8E8"/>
                    </a:solidFill>
                  </a:tcPr>
                </a:tc>
                <a:tc>
                  <a:txBody>
                    <a:bodyPr/>
                    <a:lstStyle/>
                    <a:p>
                      <a:pPr marL="0" marR="0" algn="ctr">
                        <a:spcBef>
                          <a:spcPts val="0"/>
                        </a:spcBef>
                        <a:spcAft>
                          <a:spcPts val="0"/>
                        </a:spcAft>
                      </a:pPr>
                      <a:r>
                        <a:rPr lang="en-US" sz="1000" dirty="0">
                          <a:solidFill>
                            <a:srgbClr val="5F497A"/>
                          </a:solidFill>
                          <a:latin typeface="Calibri"/>
                          <a:ea typeface="Calibri"/>
                          <a:cs typeface="Times New Roman"/>
                        </a:rPr>
                        <a:t>1673</a:t>
                      </a:r>
                      <a:endParaRPr lang="en-US" sz="1100" dirty="0">
                        <a:solidFill>
                          <a:srgbClr val="5F497A"/>
                        </a:solidFill>
                        <a:latin typeface="Calibri"/>
                        <a:ea typeface="Calibri"/>
                        <a:cs typeface="Times New Roman"/>
                      </a:endParaRPr>
                    </a:p>
                  </a:txBody>
                  <a:tcPr marL="68580" marR="68580" marT="0" marB="0">
                    <a:lnL>
                      <a:noFill/>
                    </a:lnL>
                    <a:lnR>
                      <a:noFill/>
                    </a:lnR>
                    <a:lnT>
                      <a:noFill/>
                    </a:lnT>
                    <a:lnB>
                      <a:noFill/>
                    </a:lnB>
                    <a:solidFill>
                      <a:srgbClr val="DFD8E8"/>
                    </a:solidFill>
                  </a:tcPr>
                </a:tc>
                <a:tc>
                  <a:txBody>
                    <a:bodyPr/>
                    <a:lstStyle/>
                    <a:p>
                      <a:pPr marL="0" marR="0" algn="ctr">
                        <a:spcBef>
                          <a:spcPts val="0"/>
                        </a:spcBef>
                        <a:spcAft>
                          <a:spcPts val="0"/>
                        </a:spcAft>
                      </a:pPr>
                      <a:r>
                        <a:rPr lang="en-US" sz="1000">
                          <a:solidFill>
                            <a:srgbClr val="5F497A"/>
                          </a:solidFill>
                          <a:latin typeface="Calibri"/>
                          <a:ea typeface="Calibri"/>
                          <a:cs typeface="Times New Roman"/>
                        </a:rPr>
                        <a:t>158</a:t>
                      </a:r>
                      <a:endParaRPr lang="en-US" sz="1100">
                        <a:solidFill>
                          <a:srgbClr val="5F497A"/>
                        </a:solidFill>
                        <a:latin typeface="Calibri"/>
                        <a:ea typeface="Calibri"/>
                        <a:cs typeface="Times New Roman"/>
                      </a:endParaRPr>
                    </a:p>
                  </a:txBody>
                  <a:tcPr marL="68580" marR="68580" marT="0" marB="0">
                    <a:lnL>
                      <a:noFill/>
                    </a:lnL>
                    <a:lnR>
                      <a:noFill/>
                    </a:lnR>
                    <a:lnT>
                      <a:noFill/>
                    </a:lnT>
                    <a:lnB>
                      <a:noFill/>
                    </a:lnB>
                    <a:solidFill>
                      <a:srgbClr val="DFD8E8"/>
                    </a:solidFill>
                  </a:tcPr>
                </a:tc>
                <a:tc>
                  <a:txBody>
                    <a:bodyPr/>
                    <a:lstStyle/>
                    <a:p>
                      <a:pPr marL="0" marR="0" algn="ctr">
                        <a:spcBef>
                          <a:spcPts val="0"/>
                        </a:spcBef>
                        <a:spcAft>
                          <a:spcPts val="0"/>
                        </a:spcAft>
                      </a:pPr>
                      <a:r>
                        <a:rPr lang="en-US" sz="1000" dirty="0">
                          <a:solidFill>
                            <a:srgbClr val="5F497A"/>
                          </a:solidFill>
                          <a:latin typeface="Calibri"/>
                          <a:ea typeface="Calibri"/>
                          <a:cs typeface="Times New Roman"/>
                        </a:rPr>
                        <a:t>359</a:t>
                      </a:r>
                      <a:endParaRPr lang="en-US" sz="1100" dirty="0">
                        <a:solidFill>
                          <a:srgbClr val="5F497A"/>
                        </a:solidFill>
                        <a:latin typeface="Calibri"/>
                        <a:ea typeface="Calibri"/>
                        <a:cs typeface="Times New Roman"/>
                      </a:endParaRPr>
                    </a:p>
                  </a:txBody>
                  <a:tcPr marL="68580" marR="68580" marT="0" marB="0">
                    <a:lnL>
                      <a:noFill/>
                    </a:lnL>
                    <a:lnR>
                      <a:noFill/>
                    </a:lnR>
                    <a:lnT>
                      <a:noFill/>
                    </a:lnT>
                    <a:lnB>
                      <a:noFill/>
                    </a:lnB>
                    <a:solidFill>
                      <a:srgbClr val="DFD8E8"/>
                    </a:solidFill>
                  </a:tcPr>
                </a:tc>
              </a:tr>
              <a:tr h="228600">
                <a:tc>
                  <a:txBody>
                    <a:bodyPr/>
                    <a:lstStyle/>
                    <a:p>
                      <a:pPr marL="0" marR="0">
                        <a:spcBef>
                          <a:spcPts val="0"/>
                        </a:spcBef>
                        <a:spcAft>
                          <a:spcPts val="0"/>
                        </a:spcAft>
                      </a:pPr>
                      <a:endParaRPr lang="en-US" sz="1100">
                        <a:solidFill>
                          <a:srgbClr val="5F497A"/>
                        </a:solidFill>
                        <a:latin typeface="Calibri"/>
                        <a:ea typeface="Calibri"/>
                        <a:cs typeface="Times New Roman"/>
                      </a:endParaRPr>
                    </a:p>
                  </a:txBody>
                  <a:tcPr marL="68580" marR="68580" marT="0" marB="0">
                    <a:lnL>
                      <a:noFill/>
                    </a:lnL>
                    <a:lnR>
                      <a:noFill/>
                    </a:lnR>
                    <a:lnT>
                      <a:noFill/>
                    </a:lnT>
                    <a:lnB w="12700" cap="flat" cmpd="sng" algn="ctr">
                      <a:solidFill>
                        <a:srgbClr val="8064A2"/>
                      </a:solidFill>
                      <a:prstDash val="solid"/>
                      <a:round/>
                      <a:headEnd type="none" w="med" len="med"/>
                      <a:tailEnd type="none" w="med" len="med"/>
                    </a:lnB>
                  </a:tcPr>
                </a:tc>
                <a:tc>
                  <a:txBody>
                    <a:bodyPr/>
                    <a:lstStyle/>
                    <a:p>
                      <a:pPr marL="0" marR="0" algn="r">
                        <a:spcBef>
                          <a:spcPts val="0"/>
                        </a:spcBef>
                        <a:spcAft>
                          <a:spcPts val="0"/>
                        </a:spcAft>
                      </a:pPr>
                      <a:endParaRPr lang="en-US" sz="1000">
                        <a:solidFill>
                          <a:srgbClr val="5F497A"/>
                        </a:solidFill>
                        <a:latin typeface="Calibri"/>
                        <a:ea typeface="Calibri"/>
                        <a:cs typeface="Times New Roman"/>
                      </a:endParaRPr>
                    </a:p>
                  </a:txBody>
                  <a:tcPr marL="68580" marR="68580" marT="0" marB="0">
                    <a:lnL>
                      <a:noFill/>
                    </a:lnL>
                    <a:lnR>
                      <a:noFill/>
                    </a:lnR>
                    <a:lnT>
                      <a:noFill/>
                    </a:lnT>
                    <a:lnB w="12700" cap="flat" cmpd="sng" algn="ctr">
                      <a:solidFill>
                        <a:srgbClr val="8064A2"/>
                      </a:solidFill>
                      <a:prstDash val="solid"/>
                      <a:round/>
                      <a:headEnd type="none" w="med" len="med"/>
                      <a:tailEnd type="none" w="med" len="med"/>
                    </a:lnB>
                  </a:tcPr>
                </a:tc>
                <a:tc>
                  <a:txBody>
                    <a:bodyPr/>
                    <a:lstStyle/>
                    <a:p>
                      <a:pPr marL="0" marR="0" algn="ctr">
                        <a:spcBef>
                          <a:spcPts val="0"/>
                        </a:spcBef>
                        <a:spcAft>
                          <a:spcPts val="0"/>
                        </a:spcAft>
                      </a:pPr>
                      <a:r>
                        <a:rPr lang="en-US" sz="1000" dirty="0">
                          <a:solidFill>
                            <a:srgbClr val="5F497A"/>
                          </a:solidFill>
                          <a:latin typeface="Calibri"/>
                          <a:ea typeface="Calibri"/>
                          <a:cs typeface="Times New Roman"/>
                        </a:rPr>
                        <a:t>76.39%</a:t>
                      </a:r>
                      <a:endParaRPr lang="en-US" sz="1100" dirty="0">
                        <a:solidFill>
                          <a:srgbClr val="5F497A"/>
                        </a:solidFill>
                        <a:latin typeface="Calibri"/>
                        <a:ea typeface="Calibri"/>
                        <a:cs typeface="Times New Roman"/>
                      </a:endParaRPr>
                    </a:p>
                  </a:txBody>
                  <a:tcPr marL="68580" marR="68580" marT="0" marB="0">
                    <a:lnL>
                      <a:noFill/>
                    </a:lnL>
                    <a:lnR>
                      <a:noFill/>
                    </a:lnR>
                    <a:lnT>
                      <a:noFill/>
                    </a:lnT>
                    <a:lnB w="12700" cap="flat" cmpd="sng" algn="ctr">
                      <a:solidFill>
                        <a:srgbClr val="8064A2"/>
                      </a:solidFill>
                      <a:prstDash val="solid"/>
                      <a:round/>
                      <a:headEnd type="none" w="med" len="med"/>
                      <a:tailEnd type="none" w="med" len="med"/>
                    </a:lnB>
                  </a:tcPr>
                </a:tc>
                <a:tc>
                  <a:txBody>
                    <a:bodyPr/>
                    <a:lstStyle/>
                    <a:p>
                      <a:pPr marL="0" marR="0" algn="ctr">
                        <a:spcBef>
                          <a:spcPts val="0"/>
                        </a:spcBef>
                        <a:spcAft>
                          <a:spcPts val="0"/>
                        </a:spcAft>
                      </a:pPr>
                      <a:r>
                        <a:rPr lang="en-US" sz="1000">
                          <a:solidFill>
                            <a:srgbClr val="5F497A"/>
                          </a:solidFill>
                          <a:latin typeface="Calibri"/>
                          <a:ea typeface="Calibri"/>
                          <a:cs typeface="Times New Roman"/>
                        </a:rPr>
                        <a:t>7.21%</a:t>
                      </a:r>
                      <a:endParaRPr lang="en-US" sz="1100">
                        <a:solidFill>
                          <a:srgbClr val="5F497A"/>
                        </a:solidFill>
                        <a:latin typeface="Calibri"/>
                        <a:ea typeface="Calibri"/>
                        <a:cs typeface="Times New Roman"/>
                      </a:endParaRPr>
                    </a:p>
                  </a:txBody>
                  <a:tcPr marL="68580" marR="68580" marT="0" marB="0">
                    <a:lnL>
                      <a:noFill/>
                    </a:lnL>
                    <a:lnR>
                      <a:noFill/>
                    </a:lnR>
                    <a:lnT>
                      <a:noFill/>
                    </a:lnT>
                    <a:lnB w="12700" cap="flat" cmpd="sng" algn="ctr">
                      <a:solidFill>
                        <a:srgbClr val="8064A2"/>
                      </a:solidFill>
                      <a:prstDash val="solid"/>
                      <a:round/>
                      <a:headEnd type="none" w="med" len="med"/>
                      <a:tailEnd type="none" w="med" len="med"/>
                    </a:lnB>
                  </a:tcPr>
                </a:tc>
                <a:tc>
                  <a:txBody>
                    <a:bodyPr/>
                    <a:lstStyle/>
                    <a:p>
                      <a:pPr marL="0" marR="0" algn="ctr">
                        <a:spcBef>
                          <a:spcPts val="0"/>
                        </a:spcBef>
                        <a:spcAft>
                          <a:spcPts val="0"/>
                        </a:spcAft>
                      </a:pPr>
                      <a:r>
                        <a:rPr lang="en-US" sz="1000" dirty="0">
                          <a:solidFill>
                            <a:srgbClr val="5F497A"/>
                          </a:solidFill>
                          <a:latin typeface="Calibri"/>
                          <a:ea typeface="Calibri"/>
                          <a:cs typeface="Times New Roman"/>
                        </a:rPr>
                        <a:t>16.39%</a:t>
                      </a:r>
                      <a:endParaRPr lang="en-US" sz="1100" dirty="0">
                        <a:solidFill>
                          <a:srgbClr val="5F497A"/>
                        </a:solidFill>
                        <a:latin typeface="Calibri"/>
                        <a:ea typeface="Calibri"/>
                        <a:cs typeface="Times New Roman"/>
                      </a:endParaRPr>
                    </a:p>
                  </a:txBody>
                  <a:tcPr marL="68580" marR="68580" marT="0" marB="0">
                    <a:lnL>
                      <a:noFill/>
                    </a:lnL>
                    <a:lnR>
                      <a:noFill/>
                    </a:lnR>
                    <a:lnT>
                      <a:noFill/>
                    </a:lnT>
                    <a:lnB w="12700" cap="flat" cmpd="sng" algn="ctr">
                      <a:solidFill>
                        <a:srgbClr val="8064A2"/>
                      </a:solidFill>
                      <a:prstDash val="solid"/>
                      <a:round/>
                      <a:headEnd type="none" w="med" len="med"/>
                      <a:tailEnd type="none" w="med" len="med"/>
                    </a:lnB>
                  </a:tcPr>
                </a:tc>
              </a:tr>
            </a:tbl>
          </a:graphicData>
        </a:graphic>
      </p:graphicFrame>
      <p:sp>
        <p:nvSpPr>
          <p:cNvPr id="5" name="TextBox 4"/>
          <p:cNvSpPr txBox="1"/>
          <p:nvPr/>
        </p:nvSpPr>
        <p:spPr>
          <a:xfrm>
            <a:off x="533400" y="3505200"/>
            <a:ext cx="8077200" cy="2308324"/>
          </a:xfrm>
          <a:prstGeom prst="rect">
            <a:avLst/>
          </a:prstGeom>
          <a:noFill/>
        </p:spPr>
        <p:txBody>
          <a:bodyPr wrap="square" rtlCol="0">
            <a:spAutoFit/>
          </a:bodyPr>
          <a:lstStyle/>
          <a:p>
            <a:pPr lvl="0">
              <a:buFont typeface="Arial" pitchFamily="34" charset="0"/>
              <a:buChar char="•"/>
            </a:pPr>
            <a:r>
              <a:rPr lang="en-US" b="1" i="1" dirty="0" err="1"/>
              <a:t>Spiti</a:t>
            </a:r>
            <a:r>
              <a:rPr lang="en-US" b="1" i="1" dirty="0"/>
              <a:t> Basin </a:t>
            </a:r>
            <a:r>
              <a:rPr lang="en-US" i="1" dirty="0"/>
              <a:t>– Interpretation of glaciers in this basin indicate that there is rapid retreat after 2001 and this is the highest among all basins!</a:t>
            </a:r>
            <a:endParaRPr lang="en-US" dirty="0"/>
          </a:p>
          <a:p>
            <a:pPr lvl="0">
              <a:buFont typeface="Arial" pitchFamily="34" charset="0"/>
              <a:buChar char="•"/>
            </a:pPr>
            <a:r>
              <a:rPr lang="en-US" b="1" dirty="0" err="1"/>
              <a:t>Alaknanda</a:t>
            </a:r>
            <a:r>
              <a:rPr lang="en-US" b="1" dirty="0"/>
              <a:t> &amp; Bhagirathi Basin </a:t>
            </a:r>
            <a:r>
              <a:rPr lang="en-US" dirty="0"/>
              <a:t>- Glacier retreat for this basin after 1990 is much rapid whereas glaciers in Bhagirathi basin which is adjacent to </a:t>
            </a:r>
            <a:r>
              <a:rPr lang="en-US" dirty="0" err="1"/>
              <a:t>Alaknanda</a:t>
            </a:r>
            <a:r>
              <a:rPr lang="en-US" dirty="0"/>
              <a:t> basin has shown slow retreat after 1990.</a:t>
            </a:r>
          </a:p>
          <a:p>
            <a:pPr>
              <a:buFont typeface="Arial" pitchFamily="34" charset="0"/>
              <a:buChar char="•"/>
            </a:pPr>
            <a:r>
              <a:rPr lang="en-US" b="1" dirty="0" err="1"/>
              <a:t>Bhaga</a:t>
            </a:r>
            <a:r>
              <a:rPr lang="en-US" b="1" dirty="0"/>
              <a:t> &amp; Chandra Basin </a:t>
            </a:r>
            <a:r>
              <a:rPr lang="en-US" dirty="0"/>
              <a:t>- </a:t>
            </a:r>
            <a:r>
              <a:rPr lang="en-US" dirty="0" err="1"/>
              <a:t>Bhaga</a:t>
            </a:r>
            <a:r>
              <a:rPr lang="en-US" dirty="0"/>
              <a:t> basin is located in similar climatic conditions as Chandra basin but glaciers of </a:t>
            </a:r>
            <a:r>
              <a:rPr lang="en-US" dirty="0" err="1"/>
              <a:t>Bhaga</a:t>
            </a:r>
            <a:r>
              <a:rPr lang="en-US" dirty="0"/>
              <a:t> basin show higher rate of retreat as glaciers here are debris free. Another reason is the small size of glaciers indicating smaller depth</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Specifics Contexts</a:t>
            </a:r>
            <a:endParaRPr lang="en-US" dirty="0"/>
          </a:p>
        </p:txBody>
      </p:sp>
      <p:sp>
        <p:nvSpPr>
          <p:cNvPr id="3" name="Content Placeholder 2"/>
          <p:cNvSpPr>
            <a:spLocks noGrp="1"/>
          </p:cNvSpPr>
          <p:nvPr>
            <p:ph sz="quarter" idx="1"/>
          </p:nvPr>
        </p:nvSpPr>
        <p:spPr/>
        <p:txBody>
          <a:bodyPr/>
          <a:lstStyle/>
          <a:p>
            <a:r>
              <a:rPr lang="en-US" dirty="0" smtClean="0"/>
              <a:t>Vulnerability further rises for communities dependent on </a:t>
            </a:r>
            <a:r>
              <a:rPr lang="en-US" dirty="0" smtClean="0"/>
              <a:t> commons for livelihoods</a:t>
            </a:r>
            <a:endParaRPr lang="en-US" dirty="0" smtClean="0"/>
          </a:p>
          <a:p>
            <a:pPr lvl="1"/>
            <a:r>
              <a:rPr lang="en-US" dirty="0" smtClean="0"/>
              <a:t>In stretches where hydro projects have resulted in dry river stretches</a:t>
            </a:r>
          </a:p>
          <a:p>
            <a:pPr lvl="1"/>
            <a:r>
              <a:rPr lang="en-US" dirty="0" smtClean="0"/>
              <a:t>Glacier retreat (considering variety of factors) </a:t>
            </a:r>
            <a:r>
              <a:rPr lang="en-US" dirty="0" err="1" smtClean="0"/>
              <a:t>occuring</a:t>
            </a:r>
            <a:r>
              <a:rPr lang="en-US" dirty="0" smtClean="0"/>
              <a:t>, secondary events in absence of physical structures on Rivers may have been less vulnerable for communities?</a:t>
            </a:r>
          </a:p>
          <a:p>
            <a:pPr lvl="1"/>
            <a:r>
              <a:rPr lang="en-US" dirty="0" smtClean="0"/>
              <a:t>Thereby changing the micro climate of these particular stretches which may affect communities on either side (meteorological conditions)</a:t>
            </a:r>
            <a:endParaRPr 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838200" cy="6477000"/>
          </a:xfrm>
        </p:spPr>
        <p:txBody>
          <a:bodyPr>
            <a:normAutofit/>
          </a:bodyPr>
          <a:lstStyle/>
          <a:p>
            <a:r>
              <a:rPr lang="en-US" sz="2800" dirty="0" smtClean="0"/>
              <a:t>D</a:t>
            </a:r>
            <a:br>
              <a:rPr lang="en-US" sz="2800" dirty="0" smtClean="0"/>
            </a:br>
            <a:r>
              <a:rPr lang="en-US" sz="2800" dirty="0" smtClean="0"/>
              <a:t>I</a:t>
            </a:r>
            <a:br>
              <a:rPr lang="en-US" sz="2800" dirty="0" smtClean="0"/>
            </a:br>
            <a:r>
              <a:rPr lang="en-US" sz="2800" dirty="0" smtClean="0"/>
              <a:t>R</a:t>
            </a:r>
            <a:br>
              <a:rPr lang="en-US" sz="2800" dirty="0" smtClean="0"/>
            </a:br>
            <a:r>
              <a:rPr lang="en-US" sz="2800" dirty="0" smtClean="0"/>
              <a:t>E</a:t>
            </a:r>
            <a:br>
              <a:rPr lang="en-US" sz="2800" dirty="0" smtClean="0"/>
            </a:br>
            <a:r>
              <a:rPr lang="en-US" sz="2800" dirty="0" smtClean="0"/>
              <a:t>C</a:t>
            </a:r>
            <a:br>
              <a:rPr lang="en-US" sz="2800" dirty="0" smtClean="0"/>
            </a:br>
            <a:r>
              <a:rPr lang="en-US" sz="2800" dirty="0" smtClean="0"/>
              <a:t>T</a:t>
            </a:r>
            <a:br>
              <a:rPr lang="en-US" sz="2800" dirty="0" smtClean="0"/>
            </a:br>
            <a:r>
              <a:rPr lang="en-US" sz="2800" dirty="0" smtClean="0"/>
              <a:t> </a:t>
            </a:r>
            <a:br>
              <a:rPr lang="en-US" sz="2800" dirty="0" smtClean="0"/>
            </a:br>
            <a:r>
              <a:rPr lang="en-US" sz="2800" dirty="0" smtClean="0"/>
              <a:t>I</a:t>
            </a:r>
            <a:br>
              <a:rPr lang="en-US" sz="2800" dirty="0" smtClean="0"/>
            </a:br>
            <a:r>
              <a:rPr lang="en-US" sz="2800" dirty="0" smtClean="0"/>
              <a:t>M</a:t>
            </a:r>
            <a:br>
              <a:rPr lang="en-US" sz="2800" dirty="0" smtClean="0"/>
            </a:br>
            <a:r>
              <a:rPr lang="en-US" sz="2800" dirty="0" smtClean="0"/>
              <a:t>P</a:t>
            </a:r>
            <a:br>
              <a:rPr lang="en-US" sz="2800" dirty="0" smtClean="0"/>
            </a:br>
            <a:r>
              <a:rPr lang="en-US" sz="2800" dirty="0" smtClean="0"/>
              <a:t>A</a:t>
            </a:r>
            <a:br>
              <a:rPr lang="en-US" sz="2800" dirty="0" smtClean="0"/>
            </a:br>
            <a:r>
              <a:rPr lang="en-US" sz="2800" dirty="0" smtClean="0"/>
              <a:t>C</a:t>
            </a:r>
            <a:br>
              <a:rPr lang="en-US" sz="2800" dirty="0" smtClean="0"/>
            </a:br>
            <a:r>
              <a:rPr lang="en-US" sz="2800" dirty="0" smtClean="0"/>
              <a:t>T</a:t>
            </a:r>
            <a:br>
              <a:rPr lang="en-US" sz="2800" dirty="0" smtClean="0"/>
            </a:br>
            <a:r>
              <a:rPr lang="en-US" sz="2800" dirty="0" smtClean="0"/>
              <a:t>S</a:t>
            </a:r>
            <a:endParaRPr lang="en-US" sz="2800" dirty="0"/>
          </a:p>
        </p:txBody>
      </p:sp>
      <p:graphicFrame>
        <p:nvGraphicFramePr>
          <p:cNvPr id="4" name="Table 3"/>
          <p:cNvGraphicFramePr>
            <a:graphicFrameLocks noGrp="1"/>
          </p:cNvGraphicFramePr>
          <p:nvPr/>
        </p:nvGraphicFramePr>
        <p:xfrm>
          <a:off x="990600" y="1"/>
          <a:ext cx="7467600" cy="6918960"/>
        </p:xfrm>
        <a:graphic>
          <a:graphicData uri="http://schemas.openxmlformats.org/drawingml/2006/table">
            <a:tbl>
              <a:tblPr/>
              <a:tblGrid>
                <a:gridCol w="854534"/>
                <a:gridCol w="1514710"/>
                <a:gridCol w="1656401"/>
                <a:gridCol w="1636339"/>
                <a:gridCol w="1805616"/>
              </a:tblGrid>
              <a:tr h="185465">
                <a:tc gridSpan="5">
                  <a:txBody>
                    <a:bodyPr/>
                    <a:lstStyle/>
                    <a:p>
                      <a:pPr marL="0" marR="0" algn="ctr">
                        <a:spcBef>
                          <a:spcPts val="0"/>
                        </a:spcBef>
                        <a:spcAft>
                          <a:spcPts val="0"/>
                        </a:spcAft>
                      </a:pPr>
                      <a:r>
                        <a:rPr lang="en-US" sz="1300" b="1" dirty="0">
                          <a:solidFill>
                            <a:srgbClr val="000000"/>
                          </a:solidFill>
                          <a:latin typeface="Calibri"/>
                          <a:ea typeface="Times New Roman"/>
                          <a:cs typeface="Times New Roman"/>
                        </a:rPr>
                        <a:t>Vulnerabilities and Impacts on Land Based Production Systems in the Himalayas</a:t>
                      </a:r>
                      <a:endParaRPr lang="en-US" sz="1100" dirty="0">
                        <a:latin typeface="Calibri"/>
                        <a:ea typeface="Calibri"/>
                        <a:cs typeface="Times New Roman"/>
                      </a:endParaRPr>
                    </a:p>
                  </a:txBody>
                  <a:tcPr marL="67710" marR="6771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256797">
                <a:tc>
                  <a:txBody>
                    <a:bodyPr/>
                    <a:lstStyle/>
                    <a:p>
                      <a:pPr marL="0" marR="0">
                        <a:spcBef>
                          <a:spcPts val="0"/>
                        </a:spcBef>
                        <a:spcAft>
                          <a:spcPts val="0"/>
                        </a:spcAft>
                      </a:pPr>
                      <a:r>
                        <a:rPr lang="en-US" sz="900" b="1">
                          <a:solidFill>
                            <a:srgbClr val="000000"/>
                          </a:solidFill>
                          <a:latin typeface="Calibri"/>
                          <a:ea typeface="Times New Roman"/>
                          <a:cs typeface="Times New Roman"/>
                        </a:rPr>
                        <a:t>Crop (Value &amp; Food Security)</a:t>
                      </a:r>
                      <a:endParaRPr lang="en-US" sz="1100">
                        <a:latin typeface="Calibri"/>
                        <a:ea typeface="Calibri"/>
                        <a:cs typeface="Times New Roman"/>
                      </a:endParaRPr>
                    </a:p>
                  </a:txBody>
                  <a:tcPr marL="67710" marR="6771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900" b="1">
                          <a:solidFill>
                            <a:srgbClr val="000000"/>
                          </a:solidFill>
                          <a:latin typeface="Calibri"/>
                          <a:ea typeface="Times New Roman"/>
                          <a:cs typeface="Times New Roman"/>
                        </a:rPr>
                        <a:t>Popular Belts / Eco Regions</a:t>
                      </a:r>
                      <a:endParaRPr lang="en-US" sz="1100">
                        <a:latin typeface="Calibri"/>
                        <a:ea typeface="Calibri"/>
                        <a:cs typeface="Times New Roman"/>
                      </a:endParaRPr>
                    </a:p>
                  </a:txBody>
                  <a:tcPr marL="67710" marR="6771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900" b="1">
                          <a:solidFill>
                            <a:srgbClr val="000000"/>
                          </a:solidFill>
                          <a:latin typeface="Calibri"/>
                          <a:ea typeface="Times New Roman"/>
                          <a:cs typeface="Times New Roman"/>
                        </a:rPr>
                        <a:t>Scale </a:t>
                      </a:r>
                      <a:endParaRPr lang="en-US" sz="1100">
                        <a:latin typeface="Calibri"/>
                        <a:ea typeface="Calibri"/>
                        <a:cs typeface="Times New Roman"/>
                      </a:endParaRPr>
                    </a:p>
                  </a:txBody>
                  <a:tcPr marL="67710" marR="6771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900" b="1">
                          <a:solidFill>
                            <a:srgbClr val="000000"/>
                          </a:solidFill>
                          <a:latin typeface="Calibri"/>
                          <a:ea typeface="Times New Roman"/>
                          <a:cs typeface="Times New Roman"/>
                        </a:rPr>
                        <a:t>Fragility</a:t>
                      </a:r>
                      <a:endParaRPr lang="en-US" sz="1100">
                        <a:latin typeface="Calibri"/>
                        <a:ea typeface="Calibri"/>
                        <a:cs typeface="Times New Roman"/>
                      </a:endParaRPr>
                    </a:p>
                  </a:txBody>
                  <a:tcPr marL="67710" marR="6771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900" b="1">
                          <a:solidFill>
                            <a:srgbClr val="000000"/>
                          </a:solidFill>
                          <a:latin typeface="Calibri"/>
                          <a:ea typeface="Times New Roman"/>
                          <a:cs typeface="Times New Roman"/>
                        </a:rPr>
                        <a:t>Remarks / Quotes</a:t>
                      </a:r>
                      <a:endParaRPr lang="en-US" sz="1100">
                        <a:latin typeface="Calibri"/>
                        <a:ea typeface="Calibri"/>
                        <a:cs typeface="Times New Roman"/>
                      </a:endParaRPr>
                    </a:p>
                  </a:txBody>
                  <a:tcPr marL="67710" marR="6771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027190">
                <a:tc>
                  <a:txBody>
                    <a:bodyPr/>
                    <a:lstStyle/>
                    <a:p>
                      <a:pPr marL="0" marR="0">
                        <a:spcBef>
                          <a:spcPts val="0"/>
                        </a:spcBef>
                        <a:spcAft>
                          <a:spcPts val="0"/>
                        </a:spcAft>
                      </a:pPr>
                      <a:r>
                        <a:rPr lang="en-US" sz="900">
                          <a:solidFill>
                            <a:srgbClr val="000000"/>
                          </a:solidFill>
                          <a:latin typeface="Calibri"/>
                          <a:ea typeface="Times New Roman"/>
                          <a:cs typeface="Times New Roman"/>
                        </a:rPr>
                        <a:t>Apple</a:t>
                      </a:r>
                      <a:endParaRPr lang="en-US" sz="1100">
                        <a:latin typeface="Calibri"/>
                        <a:ea typeface="Calibri"/>
                        <a:cs typeface="Times New Roman"/>
                      </a:endParaRPr>
                    </a:p>
                  </a:txBody>
                  <a:tcPr marL="67710" marR="6771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2">
                  <a:txBody>
                    <a:bodyPr/>
                    <a:lstStyle/>
                    <a:p>
                      <a:pPr marL="0" marR="0" algn="ctr">
                        <a:spcBef>
                          <a:spcPts val="0"/>
                        </a:spcBef>
                        <a:spcAft>
                          <a:spcPts val="0"/>
                        </a:spcAft>
                      </a:pPr>
                      <a:r>
                        <a:rPr lang="en-US" sz="900">
                          <a:solidFill>
                            <a:srgbClr val="000000"/>
                          </a:solidFill>
                          <a:latin typeface="Calibri"/>
                          <a:ea typeface="Times New Roman"/>
                          <a:cs typeface="Times New Roman"/>
                        </a:rPr>
                        <a:t>Grown in Mid to high hill climates.</a:t>
                      </a:r>
                      <a:endParaRPr lang="en-US" sz="1100">
                        <a:latin typeface="Calibri"/>
                        <a:ea typeface="Calibri"/>
                        <a:cs typeface="Times New Roman"/>
                      </a:endParaRPr>
                    </a:p>
                    <a:p>
                      <a:pPr marL="0" marR="0" algn="ctr">
                        <a:spcBef>
                          <a:spcPts val="0"/>
                        </a:spcBef>
                        <a:spcAft>
                          <a:spcPts val="0"/>
                        </a:spcAft>
                      </a:pPr>
                      <a:r>
                        <a:rPr lang="en-US" sz="900">
                          <a:solidFill>
                            <a:srgbClr val="000000"/>
                          </a:solidFill>
                          <a:latin typeface="Calibri"/>
                          <a:ea typeface="Times New Roman"/>
                          <a:cs typeface="Times New Roman"/>
                        </a:rPr>
                        <a:t>Fruit belts in Shimla, Kullu, Chamba Kinnaur, Sirmour and Mandi districts</a:t>
                      </a:r>
                      <a:endParaRPr lang="en-US" sz="1100">
                        <a:latin typeface="Calibri"/>
                        <a:ea typeface="Calibri"/>
                        <a:cs typeface="Times New Roman"/>
                      </a:endParaRPr>
                    </a:p>
                  </a:txBody>
                  <a:tcPr marL="67710" marR="677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900" b="1" dirty="0">
                          <a:solidFill>
                            <a:srgbClr val="000000"/>
                          </a:solidFill>
                          <a:latin typeface="Calibri"/>
                          <a:ea typeface="Times New Roman"/>
                          <a:cs typeface="Times New Roman"/>
                        </a:rPr>
                        <a:t>Apple farming extends to over 1 </a:t>
                      </a:r>
                      <a:r>
                        <a:rPr lang="en-US" sz="900" b="1" dirty="0" err="1">
                          <a:solidFill>
                            <a:srgbClr val="000000"/>
                          </a:solidFill>
                          <a:latin typeface="Calibri"/>
                          <a:ea typeface="Times New Roman"/>
                          <a:cs typeface="Times New Roman"/>
                        </a:rPr>
                        <a:t>lakh</a:t>
                      </a:r>
                      <a:r>
                        <a:rPr lang="en-US" sz="900" b="1" dirty="0">
                          <a:solidFill>
                            <a:srgbClr val="000000"/>
                          </a:solidFill>
                          <a:latin typeface="Calibri"/>
                          <a:ea typeface="Times New Roman"/>
                          <a:cs typeface="Times New Roman"/>
                        </a:rPr>
                        <a:t> hectare and forms almost 45 – 50% of the land under fruits.</a:t>
                      </a:r>
                      <a:r>
                        <a:rPr lang="en-US" sz="900" dirty="0">
                          <a:solidFill>
                            <a:srgbClr val="000000"/>
                          </a:solidFill>
                          <a:latin typeface="Calibri"/>
                          <a:ea typeface="Times New Roman"/>
                          <a:cs typeface="Times New Roman"/>
                        </a:rPr>
                        <a:t> </a:t>
                      </a:r>
                      <a:r>
                        <a:rPr lang="en-US" sz="900" dirty="0" smtClean="0">
                          <a:solidFill>
                            <a:srgbClr val="000000"/>
                          </a:solidFill>
                          <a:latin typeface="Calibri"/>
                          <a:ea typeface="Times New Roman"/>
                          <a:cs typeface="Times New Roman"/>
                        </a:rPr>
                        <a:t>83% of 592 million </a:t>
                      </a:r>
                      <a:r>
                        <a:rPr lang="en-US" sz="900" dirty="0" err="1" smtClean="0">
                          <a:solidFill>
                            <a:srgbClr val="000000"/>
                          </a:solidFill>
                          <a:latin typeface="Calibri"/>
                          <a:ea typeface="Times New Roman"/>
                          <a:cs typeface="Times New Roman"/>
                        </a:rPr>
                        <a:t>tonnes</a:t>
                      </a:r>
                      <a:r>
                        <a:rPr lang="en-US" sz="900" dirty="0" smtClean="0">
                          <a:solidFill>
                            <a:srgbClr val="000000"/>
                          </a:solidFill>
                          <a:latin typeface="Calibri"/>
                          <a:ea typeface="Times New Roman"/>
                          <a:cs typeface="Times New Roman"/>
                        </a:rPr>
                        <a:t> apple</a:t>
                      </a:r>
                      <a:r>
                        <a:rPr lang="en-US" sz="900" baseline="0" dirty="0" smtClean="0">
                          <a:solidFill>
                            <a:srgbClr val="000000"/>
                          </a:solidFill>
                          <a:latin typeface="Calibri"/>
                          <a:ea typeface="Times New Roman"/>
                          <a:cs typeface="Times New Roman"/>
                        </a:rPr>
                        <a:t> of total fruits.</a:t>
                      </a:r>
                      <a:endParaRPr lang="en-US" sz="1100" dirty="0">
                        <a:latin typeface="Calibri"/>
                        <a:ea typeface="Calibri"/>
                        <a:cs typeface="Times New Roman"/>
                      </a:endParaRPr>
                    </a:p>
                  </a:txBody>
                  <a:tcPr marL="67710" marR="6771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900" dirty="0">
                          <a:solidFill>
                            <a:srgbClr val="000000"/>
                          </a:solidFill>
                          <a:latin typeface="Calibri"/>
                          <a:ea typeface="Times New Roman"/>
                          <a:cs typeface="Times New Roman"/>
                        </a:rPr>
                        <a:t>During July 2009, over 30 per cent crops at heights between </a:t>
                      </a:r>
                      <a:r>
                        <a:rPr lang="en-US" sz="900" dirty="0" smtClean="0">
                          <a:solidFill>
                            <a:srgbClr val="000000"/>
                          </a:solidFill>
                          <a:latin typeface="Calibri"/>
                          <a:ea typeface="Times New Roman"/>
                          <a:cs typeface="Times New Roman"/>
                        </a:rPr>
                        <a:t>4000’ </a:t>
                      </a:r>
                      <a:r>
                        <a:rPr lang="en-US" sz="900" dirty="0">
                          <a:solidFill>
                            <a:srgbClr val="000000"/>
                          </a:solidFill>
                          <a:latin typeface="Calibri"/>
                          <a:ea typeface="Times New Roman"/>
                          <a:cs typeface="Times New Roman"/>
                        </a:rPr>
                        <a:t>to </a:t>
                      </a:r>
                      <a:r>
                        <a:rPr lang="en-US" sz="900" dirty="0" smtClean="0">
                          <a:solidFill>
                            <a:srgbClr val="000000"/>
                          </a:solidFill>
                          <a:latin typeface="Calibri"/>
                          <a:ea typeface="Times New Roman"/>
                          <a:cs typeface="Times New Roman"/>
                        </a:rPr>
                        <a:t>5500’ were </a:t>
                      </a:r>
                      <a:r>
                        <a:rPr lang="en-US" sz="900" dirty="0">
                          <a:solidFill>
                            <a:srgbClr val="000000"/>
                          </a:solidFill>
                          <a:latin typeface="Calibri"/>
                          <a:ea typeface="Times New Roman"/>
                          <a:cs typeface="Times New Roman"/>
                        </a:rPr>
                        <a:t>damaged due to hailstorm. </a:t>
                      </a:r>
                      <a:endParaRPr lang="en-US" sz="1100" dirty="0">
                        <a:latin typeface="Calibri"/>
                        <a:ea typeface="Calibri"/>
                        <a:cs typeface="Times New Roman"/>
                      </a:endParaRPr>
                    </a:p>
                  </a:txBody>
                  <a:tcPr marL="67710" marR="6771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900" dirty="0">
                          <a:solidFill>
                            <a:srgbClr val="000000"/>
                          </a:solidFill>
                          <a:latin typeface="Calibri"/>
                          <a:ea typeface="Times New Roman"/>
                          <a:cs typeface="Times New Roman"/>
                        </a:rPr>
                        <a:t>As per government, almost </a:t>
                      </a:r>
                      <a:r>
                        <a:rPr lang="en-US" sz="900" b="1" dirty="0">
                          <a:solidFill>
                            <a:srgbClr val="000000"/>
                          </a:solidFill>
                          <a:latin typeface="Calibri"/>
                          <a:ea typeface="Times New Roman"/>
                          <a:cs typeface="Times New Roman"/>
                        </a:rPr>
                        <a:t>900 </a:t>
                      </a:r>
                      <a:r>
                        <a:rPr lang="en-US" sz="900" b="1" dirty="0" err="1">
                          <a:solidFill>
                            <a:srgbClr val="000000"/>
                          </a:solidFill>
                          <a:latin typeface="Calibri"/>
                          <a:ea typeface="Times New Roman"/>
                          <a:cs typeface="Times New Roman"/>
                        </a:rPr>
                        <a:t>crores</a:t>
                      </a:r>
                      <a:r>
                        <a:rPr lang="en-US" sz="900" b="1" dirty="0">
                          <a:solidFill>
                            <a:srgbClr val="000000"/>
                          </a:solidFill>
                          <a:latin typeface="Calibri"/>
                          <a:ea typeface="Times New Roman"/>
                          <a:cs typeface="Times New Roman"/>
                        </a:rPr>
                        <a:t> worth of crop is lost over the last three years</a:t>
                      </a:r>
                      <a:r>
                        <a:rPr lang="en-US" sz="900" dirty="0">
                          <a:solidFill>
                            <a:srgbClr val="000000"/>
                          </a:solidFill>
                          <a:latin typeface="Calibri"/>
                          <a:ea typeface="Times New Roman"/>
                          <a:cs typeface="Times New Roman"/>
                        </a:rPr>
                        <a:t>. </a:t>
                      </a:r>
                      <a:r>
                        <a:rPr lang="en-US" sz="900" dirty="0" err="1">
                          <a:solidFill>
                            <a:srgbClr val="000000"/>
                          </a:solidFill>
                          <a:latin typeface="Calibri"/>
                          <a:ea typeface="Times New Roman"/>
                          <a:cs typeface="Times New Roman"/>
                        </a:rPr>
                        <a:t>Kothgarh-Thanedar</a:t>
                      </a:r>
                      <a:r>
                        <a:rPr lang="en-US" sz="900" dirty="0">
                          <a:solidFill>
                            <a:srgbClr val="000000"/>
                          </a:solidFill>
                          <a:latin typeface="Calibri"/>
                          <a:ea typeface="Times New Roman"/>
                          <a:cs typeface="Times New Roman"/>
                        </a:rPr>
                        <a:t> is one of the prominent apple growing belts in District </a:t>
                      </a:r>
                      <a:r>
                        <a:rPr lang="en-US" sz="900" dirty="0" err="1">
                          <a:solidFill>
                            <a:srgbClr val="000000"/>
                          </a:solidFill>
                          <a:latin typeface="Calibri"/>
                          <a:ea typeface="Times New Roman"/>
                          <a:cs typeface="Times New Roman"/>
                        </a:rPr>
                        <a:t>Shimla</a:t>
                      </a:r>
                      <a:r>
                        <a:rPr lang="en-US" sz="900" dirty="0">
                          <a:solidFill>
                            <a:srgbClr val="000000"/>
                          </a:solidFill>
                          <a:latin typeface="Calibri"/>
                          <a:ea typeface="Times New Roman"/>
                          <a:cs typeface="Times New Roman"/>
                        </a:rPr>
                        <a:t> which is severely impacted this year. Cherry, pear and peach are also affected.</a:t>
                      </a:r>
                      <a:endParaRPr lang="en-US" sz="1100" dirty="0">
                        <a:latin typeface="Calibri"/>
                        <a:ea typeface="Calibri"/>
                        <a:cs typeface="Times New Roman"/>
                      </a:endParaRPr>
                    </a:p>
                  </a:txBody>
                  <a:tcPr marL="67710" marR="6771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770393">
                <a:tc>
                  <a:txBody>
                    <a:bodyPr/>
                    <a:lstStyle/>
                    <a:p>
                      <a:pPr marL="0" marR="0">
                        <a:spcBef>
                          <a:spcPts val="0"/>
                        </a:spcBef>
                        <a:spcAft>
                          <a:spcPts val="0"/>
                        </a:spcAft>
                      </a:pPr>
                      <a:r>
                        <a:rPr lang="en-US" sz="900">
                          <a:solidFill>
                            <a:srgbClr val="000000"/>
                          </a:solidFill>
                          <a:latin typeface="Calibri"/>
                          <a:ea typeface="Times New Roman"/>
                          <a:cs typeface="Times New Roman"/>
                        </a:rPr>
                        <a:t>Apple</a:t>
                      </a:r>
                      <a:endParaRPr lang="en-US" sz="1100">
                        <a:latin typeface="Calibri"/>
                        <a:ea typeface="Calibri"/>
                        <a:cs typeface="Times New Roman"/>
                      </a:endParaRPr>
                    </a:p>
                  </a:txBody>
                  <a:tcPr marL="67710" marR="6771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lang="en-US"/>
                    </a:p>
                  </a:txBody>
                  <a:tcPr/>
                </a:tc>
                <a:tc>
                  <a:txBody>
                    <a:bodyPr/>
                    <a:lstStyle/>
                    <a:p>
                      <a:pPr marL="0" marR="0">
                        <a:spcBef>
                          <a:spcPts val="0"/>
                        </a:spcBef>
                        <a:spcAft>
                          <a:spcPts val="0"/>
                        </a:spcAft>
                      </a:pPr>
                      <a:r>
                        <a:rPr lang="en-US" sz="900">
                          <a:solidFill>
                            <a:srgbClr val="000000"/>
                          </a:solidFill>
                          <a:latin typeface="Calibri"/>
                          <a:ea typeface="Times New Roman"/>
                          <a:cs typeface="Times New Roman"/>
                        </a:rPr>
                        <a:t>Dry season in the valley is progressing has created a disturbance in the sowing and growth of different crops and will also severely affect the fruit crops if the trend continues</a:t>
                      </a:r>
                      <a:endParaRPr lang="en-US" sz="1100">
                        <a:latin typeface="Calibri"/>
                        <a:ea typeface="Calibri"/>
                        <a:cs typeface="Times New Roman"/>
                      </a:endParaRPr>
                    </a:p>
                  </a:txBody>
                  <a:tcPr marL="67710" marR="6771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900" dirty="0">
                          <a:solidFill>
                            <a:srgbClr val="000000"/>
                          </a:solidFill>
                          <a:latin typeface="Calibri"/>
                          <a:ea typeface="Times New Roman"/>
                          <a:cs typeface="Times New Roman"/>
                        </a:rPr>
                        <a:t>The period when chilling temperatures are required for the crop, </a:t>
                      </a:r>
                      <a:r>
                        <a:rPr lang="en-US" sz="900" dirty="0" err="1">
                          <a:solidFill>
                            <a:srgbClr val="000000"/>
                          </a:solidFill>
                          <a:latin typeface="Calibri"/>
                          <a:ea typeface="Times New Roman"/>
                          <a:cs typeface="Times New Roman"/>
                        </a:rPr>
                        <a:t>Kullu</a:t>
                      </a:r>
                      <a:r>
                        <a:rPr lang="en-US" sz="900" dirty="0">
                          <a:solidFill>
                            <a:srgbClr val="000000"/>
                          </a:solidFill>
                          <a:latin typeface="Calibri"/>
                          <a:ea typeface="Times New Roman"/>
                          <a:cs typeface="Times New Roman"/>
                        </a:rPr>
                        <a:t> region observed dry cold wave.</a:t>
                      </a:r>
                      <a:endParaRPr lang="en-US" sz="1100" dirty="0">
                        <a:latin typeface="Calibri"/>
                        <a:ea typeface="Calibri"/>
                        <a:cs typeface="Times New Roman"/>
                      </a:endParaRPr>
                    </a:p>
                  </a:txBody>
                  <a:tcPr marL="67710" marR="6771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900" i="1">
                          <a:solidFill>
                            <a:srgbClr val="000000"/>
                          </a:solidFill>
                          <a:latin typeface="Calibri"/>
                          <a:ea typeface="Times New Roman"/>
                          <a:cs typeface="Times New Roman"/>
                        </a:rPr>
                        <a:t>There is still no evaluation on the estimation of 1</a:t>
                      </a:r>
                      <a:r>
                        <a:rPr lang="en-US" sz="900" i="1" baseline="30000">
                          <a:solidFill>
                            <a:srgbClr val="000000"/>
                          </a:solidFill>
                          <a:latin typeface="Calibri"/>
                          <a:ea typeface="Times New Roman"/>
                          <a:cs typeface="Times New Roman"/>
                        </a:rPr>
                        <a:t>0</a:t>
                      </a:r>
                      <a:r>
                        <a:rPr lang="en-US" sz="900" i="1">
                          <a:solidFill>
                            <a:srgbClr val="000000"/>
                          </a:solidFill>
                          <a:latin typeface="Calibri"/>
                          <a:ea typeface="Times New Roman"/>
                          <a:cs typeface="Times New Roman"/>
                        </a:rPr>
                        <a:t>C increase in temperature in Himalayas as to what additional resources will be compromised like water, crop area, forest fires etc.</a:t>
                      </a:r>
                      <a:endParaRPr lang="en-US" sz="1100">
                        <a:latin typeface="Calibri"/>
                        <a:ea typeface="Calibri"/>
                        <a:cs typeface="Times New Roman"/>
                      </a:endParaRPr>
                    </a:p>
                  </a:txBody>
                  <a:tcPr marL="67710" marR="6771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898791">
                <a:tc>
                  <a:txBody>
                    <a:bodyPr/>
                    <a:lstStyle/>
                    <a:p>
                      <a:pPr marL="0" marR="0">
                        <a:spcBef>
                          <a:spcPts val="0"/>
                        </a:spcBef>
                        <a:spcAft>
                          <a:spcPts val="0"/>
                        </a:spcAft>
                      </a:pPr>
                      <a:r>
                        <a:rPr lang="en-US" sz="900">
                          <a:solidFill>
                            <a:srgbClr val="000000"/>
                          </a:solidFill>
                          <a:latin typeface="Calibri"/>
                          <a:ea typeface="Times New Roman"/>
                          <a:cs typeface="Times New Roman"/>
                        </a:rPr>
                        <a:t>Replacement for Apple</a:t>
                      </a:r>
                      <a:endParaRPr lang="en-US" sz="1100">
                        <a:latin typeface="Calibri"/>
                        <a:ea typeface="Calibri"/>
                        <a:cs typeface="Times New Roman"/>
                      </a:endParaRPr>
                    </a:p>
                  </a:txBody>
                  <a:tcPr marL="67710" marR="6771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endParaRPr lang="en-US" sz="900">
                        <a:solidFill>
                          <a:srgbClr val="000000"/>
                        </a:solidFill>
                        <a:latin typeface="Calibri"/>
                        <a:ea typeface="Times New Roman"/>
                        <a:cs typeface="Times New Roman"/>
                      </a:endParaRPr>
                    </a:p>
                  </a:txBody>
                  <a:tcPr marL="67710" marR="6771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900" b="1" dirty="0" smtClean="0">
                          <a:solidFill>
                            <a:srgbClr val="000000"/>
                          </a:solidFill>
                          <a:latin typeface="Calibri"/>
                          <a:ea typeface="Times New Roman"/>
                          <a:cs typeface="Times New Roman"/>
                        </a:rPr>
                        <a:t>From Apples </a:t>
                      </a:r>
                      <a:r>
                        <a:rPr lang="en-US" sz="900" b="1" dirty="0">
                          <a:solidFill>
                            <a:srgbClr val="000000"/>
                          </a:solidFill>
                          <a:latin typeface="Calibri"/>
                          <a:ea typeface="Times New Roman"/>
                          <a:cs typeface="Times New Roman"/>
                        </a:rPr>
                        <a:t>to growing the more exotic nectarine. Nectarine can grow at low altitudes.</a:t>
                      </a:r>
                      <a:endParaRPr lang="en-US" sz="1100" b="1" dirty="0">
                        <a:latin typeface="Calibri"/>
                        <a:ea typeface="Calibri"/>
                        <a:cs typeface="Times New Roman"/>
                      </a:endParaRPr>
                    </a:p>
                  </a:txBody>
                  <a:tcPr marL="67710" marR="6771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900" i="1" dirty="0" smtClean="0">
                          <a:solidFill>
                            <a:srgbClr val="000000"/>
                          </a:solidFill>
                          <a:latin typeface="Calibri"/>
                          <a:ea typeface="Times New Roman"/>
                          <a:cs typeface="Times New Roman"/>
                        </a:rPr>
                        <a:t>This </a:t>
                      </a:r>
                      <a:r>
                        <a:rPr lang="en-US" sz="900" i="1" dirty="0">
                          <a:solidFill>
                            <a:srgbClr val="000000"/>
                          </a:solidFill>
                          <a:latin typeface="Calibri"/>
                          <a:ea typeface="Times New Roman"/>
                          <a:cs typeface="Times New Roman"/>
                        </a:rPr>
                        <a:t>suggests a kind of adaptation measure by planting the exotic species from </a:t>
                      </a:r>
                      <a:r>
                        <a:rPr lang="en-US" sz="900" i="1" dirty="0" smtClean="0">
                          <a:solidFill>
                            <a:srgbClr val="000000"/>
                          </a:solidFill>
                          <a:latin typeface="Calibri"/>
                          <a:ea typeface="Times New Roman"/>
                          <a:cs typeface="Times New Roman"/>
                        </a:rPr>
                        <a:t>USA?</a:t>
                      </a:r>
                      <a:endParaRPr lang="en-US" sz="1100" dirty="0">
                        <a:latin typeface="Calibri"/>
                        <a:ea typeface="Calibri"/>
                        <a:cs typeface="Times New Roman"/>
                      </a:endParaRPr>
                    </a:p>
                  </a:txBody>
                  <a:tcPr marL="67710" marR="6771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900">
                          <a:solidFill>
                            <a:srgbClr val="000000"/>
                          </a:solidFill>
                          <a:latin typeface="Calibri"/>
                          <a:ea typeface="Times New Roman"/>
                          <a:cs typeface="Times New Roman"/>
                        </a:rPr>
                        <a:t>With the expansion of other horticulture crops like cherry, kiwi, apricots, strawberry, olive, almonds and plums is targeted to replace vulnerable crops like apple which is by far the major contributor of horticultural produce (&gt;80%)</a:t>
                      </a:r>
                      <a:endParaRPr lang="en-US" sz="1100">
                        <a:latin typeface="Calibri"/>
                        <a:ea typeface="Calibri"/>
                        <a:cs typeface="Times New Roman"/>
                      </a:endParaRPr>
                    </a:p>
                  </a:txBody>
                  <a:tcPr marL="67710" marR="6771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155588">
                <a:tc>
                  <a:txBody>
                    <a:bodyPr/>
                    <a:lstStyle/>
                    <a:p>
                      <a:pPr marL="0" marR="0">
                        <a:spcBef>
                          <a:spcPts val="0"/>
                        </a:spcBef>
                        <a:spcAft>
                          <a:spcPts val="0"/>
                        </a:spcAft>
                      </a:pPr>
                      <a:r>
                        <a:rPr lang="en-US" sz="900">
                          <a:solidFill>
                            <a:srgbClr val="000000"/>
                          </a:solidFill>
                          <a:latin typeface="Calibri"/>
                          <a:ea typeface="Times New Roman"/>
                          <a:cs typeface="Times New Roman"/>
                        </a:rPr>
                        <a:t>Replacement for Apple</a:t>
                      </a:r>
                      <a:endParaRPr lang="en-US" sz="1100">
                        <a:latin typeface="Calibri"/>
                        <a:ea typeface="Calibri"/>
                        <a:cs typeface="Times New Roman"/>
                      </a:endParaRPr>
                    </a:p>
                  </a:txBody>
                  <a:tcPr marL="67710" marR="6771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900">
                          <a:solidFill>
                            <a:srgbClr val="000000"/>
                          </a:solidFill>
                          <a:latin typeface="Calibri"/>
                          <a:ea typeface="Times New Roman"/>
                          <a:cs typeface="Times New Roman"/>
                        </a:rPr>
                        <a:t>High reaches of Shimla, Kullu, Mandi, Chamba, Kinnaur and Lahaul and Spiti are ideal for cherry cultivation Cherry (flowering March-April)</a:t>
                      </a:r>
                      <a:endParaRPr lang="en-US" sz="1100">
                        <a:latin typeface="Calibri"/>
                        <a:ea typeface="Calibri"/>
                        <a:cs typeface="Times New Roman"/>
                      </a:endParaRPr>
                    </a:p>
                  </a:txBody>
                  <a:tcPr marL="67710" marR="6771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900" b="1" dirty="0">
                          <a:solidFill>
                            <a:srgbClr val="000000"/>
                          </a:solidFill>
                          <a:latin typeface="Calibri"/>
                          <a:ea typeface="Times New Roman"/>
                          <a:cs typeface="Times New Roman"/>
                        </a:rPr>
                        <a:t>As per horticulture department estimates, at least </a:t>
                      </a:r>
                      <a:r>
                        <a:rPr lang="en-US" sz="900" b="1" i="1" dirty="0">
                          <a:solidFill>
                            <a:srgbClr val="000000"/>
                          </a:solidFill>
                          <a:latin typeface="Calibri"/>
                          <a:ea typeface="Times New Roman"/>
                          <a:cs typeface="Times New Roman"/>
                        </a:rPr>
                        <a:t>10,000 farmers</a:t>
                      </a:r>
                      <a:r>
                        <a:rPr lang="en-US" sz="900" b="1" dirty="0">
                          <a:solidFill>
                            <a:srgbClr val="000000"/>
                          </a:solidFill>
                          <a:latin typeface="Calibri"/>
                          <a:ea typeface="Times New Roman"/>
                          <a:cs typeface="Times New Roman"/>
                        </a:rPr>
                        <a:t>, most of them with small land holdings, grow cherries over an area of </a:t>
                      </a:r>
                      <a:r>
                        <a:rPr lang="en-US" sz="900" b="1" i="1" dirty="0">
                          <a:solidFill>
                            <a:srgbClr val="000000"/>
                          </a:solidFill>
                          <a:latin typeface="Calibri"/>
                          <a:ea typeface="Times New Roman"/>
                          <a:cs typeface="Times New Roman"/>
                        </a:rPr>
                        <a:t>374 hectares</a:t>
                      </a:r>
                      <a:r>
                        <a:rPr lang="en-US" sz="900" b="1" dirty="0">
                          <a:solidFill>
                            <a:srgbClr val="000000"/>
                          </a:solidFill>
                          <a:latin typeface="Calibri"/>
                          <a:ea typeface="Times New Roman"/>
                          <a:cs typeface="Times New Roman"/>
                        </a:rPr>
                        <a:t>.</a:t>
                      </a:r>
                      <a:r>
                        <a:rPr lang="en-US" sz="900" dirty="0">
                          <a:solidFill>
                            <a:srgbClr val="000000"/>
                          </a:solidFill>
                          <a:latin typeface="Calibri"/>
                          <a:ea typeface="Times New Roman"/>
                          <a:cs typeface="Times New Roman"/>
                        </a:rPr>
                        <a:t> The areas are more prone to weather uncertainties like erratic rainfall, hailstorms and even long dry cold spells.</a:t>
                      </a:r>
                      <a:endParaRPr lang="en-US" sz="1100" dirty="0">
                        <a:latin typeface="Calibri"/>
                        <a:ea typeface="Calibri"/>
                        <a:cs typeface="Times New Roman"/>
                      </a:endParaRPr>
                    </a:p>
                  </a:txBody>
                  <a:tcPr marL="67710" marR="6771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900" dirty="0" smtClean="0">
                          <a:solidFill>
                            <a:srgbClr val="000000"/>
                          </a:solidFill>
                          <a:latin typeface="Calibri"/>
                          <a:ea typeface="Times New Roman"/>
                          <a:cs typeface="Times New Roman"/>
                        </a:rPr>
                        <a:t>Requires less caring but fetches proportional price.</a:t>
                      </a:r>
                      <a:endParaRPr lang="en-US" sz="1100" dirty="0">
                        <a:latin typeface="Calibri"/>
                        <a:ea typeface="Calibri"/>
                        <a:cs typeface="Times New Roman"/>
                      </a:endParaRPr>
                    </a:p>
                  </a:txBody>
                  <a:tcPr marL="67710" marR="6771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900" dirty="0" smtClean="0">
                          <a:solidFill>
                            <a:srgbClr val="000000"/>
                          </a:solidFill>
                          <a:latin typeface="Calibri"/>
                          <a:ea typeface="Times New Roman"/>
                          <a:cs typeface="Times New Roman"/>
                        </a:rPr>
                        <a:t>Himachal </a:t>
                      </a:r>
                      <a:r>
                        <a:rPr lang="en-US" sz="900" dirty="0">
                          <a:solidFill>
                            <a:srgbClr val="000000"/>
                          </a:solidFill>
                          <a:latin typeface="Calibri"/>
                          <a:ea typeface="Times New Roman"/>
                          <a:cs typeface="Times New Roman"/>
                        </a:rPr>
                        <a:t>Pradesh produced </a:t>
                      </a:r>
                      <a:r>
                        <a:rPr lang="en-US" sz="900" b="1" dirty="0">
                          <a:solidFill>
                            <a:srgbClr val="000000"/>
                          </a:solidFill>
                          <a:latin typeface="Calibri"/>
                          <a:ea typeface="Times New Roman"/>
                          <a:cs typeface="Times New Roman"/>
                        </a:rPr>
                        <a:t>453 </a:t>
                      </a:r>
                      <a:r>
                        <a:rPr lang="en-US" sz="900" b="1" dirty="0" err="1">
                          <a:solidFill>
                            <a:srgbClr val="000000"/>
                          </a:solidFill>
                          <a:latin typeface="Calibri"/>
                          <a:ea typeface="Times New Roman"/>
                          <a:cs typeface="Times New Roman"/>
                        </a:rPr>
                        <a:t>tonnes</a:t>
                      </a:r>
                      <a:r>
                        <a:rPr lang="en-US" sz="900" b="1" dirty="0">
                          <a:solidFill>
                            <a:srgbClr val="000000"/>
                          </a:solidFill>
                          <a:latin typeface="Calibri"/>
                          <a:ea typeface="Times New Roman"/>
                          <a:cs typeface="Times New Roman"/>
                        </a:rPr>
                        <a:t> of cherry in 2008-09, though it was higher in 2007-08 - 698 </a:t>
                      </a:r>
                      <a:r>
                        <a:rPr lang="en-US" sz="900" dirty="0" err="1">
                          <a:solidFill>
                            <a:srgbClr val="000000"/>
                          </a:solidFill>
                          <a:latin typeface="Calibri"/>
                          <a:ea typeface="Times New Roman"/>
                          <a:cs typeface="Times New Roman"/>
                        </a:rPr>
                        <a:t>tonnes</a:t>
                      </a:r>
                      <a:endParaRPr lang="en-US" sz="1100" dirty="0">
                        <a:latin typeface="Calibri"/>
                        <a:ea typeface="Calibri"/>
                        <a:cs typeface="Times New Roman"/>
                      </a:endParaRPr>
                    </a:p>
                  </a:txBody>
                  <a:tcPr marL="67710" marR="6771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13594">
                <a:tc>
                  <a:txBody>
                    <a:bodyPr/>
                    <a:lstStyle/>
                    <a:p>
                      <a:pPr marL="0" marR="0">
                        <a:spcBef>
                          <a:spcPts val="0"/>
                        </a:spcBef>
                        <a:spcAft>
                          <a:spcPts val="0"/>
                        </a:spcAft>
                      </a:pPr>
                      <a:r>
                        <a:rPr lang="en-US" sz="900">
                          <a:solidFill>
                            <a:srgbClr val="000000"/>
                          </a:solidFill>
                          <a:latin typeface="Calibri"/>
                          <a:ea typeface="Times New Roman"/>
                          <a:cs typeface="Times New Roman"/>
                        </a:rPr>
                        <a:t>Kiwi</a:t>
                      </a:r>
                      <a:endParaRPr lang="en-US" sz="1100">
                        <a:latin typeface="Calibri"/>
                        <a:ea typeface="Calibri"/>
                        <a:cs typeface="Times New Roman"/>
                      </a:endParaRPr>
                    </a:p>
                  </a:txBody>
                  <a:tcPr marL="67710" marR="6771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900">
                          <a:solidFill>
                            <a:srgbClr val="000000"/>
                          </a:solidFill>
                          <a:latin typeface="Calibri"/>
                          <a:ea typeface="Times New Roman"/>
                          <a:cs typeface="Times New Roman"/>
                        </a:rPr>
                        <a:t>Shimla, Kullu, Chamba Kinnaur, and Mandi districts</a:t>
                      </a:r>
                      <a:endParaRPr lang="en-US" sz="1100">
                        <a:latin typeface="Calibri"/>
                        <a:ea typeface="Calibri"/>
                        <a:cs typeface="Times New Roman"/>
                      </a:endParaRPr>
                    </a:p>
                  </a:txBody>
                  <a:tcPr marL="67710" marR="6771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900">
                          <a:solidFill>
                            <a:srgbClr val="000000"/>
                          </a:solidFill>
                          <a:latin typeface="Calibri"/>
                          <a:ea typeface="Times New Roman"/>
                          <a:cs typeface="Times New Roman"/>
                        </a:rPr>
                        <a:t>Four different varieties of Kiwi fruit being cultivated in the hilly state (Hayward, Monty, Bruno, Allison)</a:t>
                      </a:r>
                      <a:endParaRPr lang="en-US" sz="1100">
                        <a:latin typeface="Calibri"/>
                        <a:ea typeface="Calibri"/>
                        <a:cs typeface="Times New Roman"/>
                      </a:endParaRPr>
                    </a:p>
                  </a:txBody>
                  <a:tcPr marL="67710" marR="6771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900">
                          <a:solidFill>
                            <a:srgbClr val="000000"/>
                          </a:solidFill>
                          <a:latin typeface="Calibri"/>
                          <a:ea typeface="Times New Roman"/>
                          <a:cs typeface="Times New Roman"/>
                        </a:rPr>
                        <a:t>Subsidies given 22,000/hectare &amp; export to megacities in India</a:t>
                      </a:r>
                      <a:endParaRPr lang="en-US" sz="1100">
                        <a:latin typeface="Calibri"/>
                        <a:ea typeface="Calibri"/>
                        <a:cs typeface="Times New Roman"/>
                      </a:endParaRPr>
                    </a:p>
                  </a:txBody>
                  <a:tcPr marL="67710" marR="6771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endParaRPr lang="en-US" sz="1100" dirty="0">
                        <a:latin typeface="Calibri"/>
                        <a:ea typeface="Calibri"/>
                        <a:cs typeface="Times New Roman"/>
                      </a:endParaRPr>
                    </a:p>
                  </a:txBody>
                  <a:tcPr marL="67710" marR="6771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155588">
                <a:tc>
                  <a:txBody>
                    <a:bodyPr/>
                    <a:lstStyle/>
                    <a:p>
                      <a:pPr marL="0" marR="0">
                        <a:spcBef>
                          <a:spcPts val="0"/>
                        </a:spcBef>
                        <a:spcAft>
                          <a:spcPts val="0"/>
                        </a:spcAft>
                      </a:pPr>
                      <a:r>
                        <a:rPr lang="en-US" sz="900">
                          <a:solidFill>
                            <a:srgbClr val="000000"/>
                          </a:solidFill>
                          <a:latin typeface="Calibri"/>
                          <a:ea typeface="Times New Roman"/>
                          <a:cs typeface="Times New Roman"/>
                        </a:rPr>
                        <a:t>Oranges</a:t>
                      </a:r>
                      <a:endParaRPr lang="en-US" sz="1100">
                        <a:latin typeface="Calibri"/>
                        <a:ea typeface="Calibri"/>
                        <a:cs typeface="Times New Roman"/>
                      </a:endParaRPr>
                    </a:p>
                  </a:txBody>
                  <a:tcPr marL="67710" marR="6771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endParaRPr lang="en-US" sz="900">
                        <a:solidFill>
                          <a:srgbClr val="000000"/>
                        </a:solidFill>
                        <a:latin typeface="Calibri"/>
                        <a:ea typeface="Times New Roman"/>
                        <a:cs typeface="Times New Roman"/>
                      </a:endParaRPr>
                    </a:p>
                  </a:txBody>
                  <a:tcPr marL="67710" marR="6771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900">
                          <a:solidFill>
                            <a:srgbClr val="000000"/>
                          </a:solidFill>
                          <a:latin typeface="Calibri"/>
                          <a:ea typeface="Times New Roman"/>
                          <a:cs typeface="Times New Roman"/>
                        </a:rPr>
                        <a:t>Due to the change in weather, we are facing a lot of problems from the last eight to ten years. It's not raining on time because of which the plants are getting dried. The orange cultivation in this area is almost finished," said Ramesh Pathania, an orange grower</a:t>
                      </a:r>
                      <a:endParaRPr lang="en-US" sz="1100">
                        <a:latin typeface="Calibri"/>
                        <a:ea typeface="Calibri"/>
                        <a:cs typeface="Times New Roman"/>
                      </a:endParaRPr>
                    </a:p>
                  </a:txBody>
                  <a:tcPr marL="67710" marR="6771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900" b="1" dirty="0" smtClean="0">
                          <a:solidFill>
                            <a:srgbClr val="000000"/>
                          </a:solidFill>
                          <a:latin typeface="Calibri"/>
                          <a:ea typeface="Times New Roman"/>
                          <a:cs typeface="Times New Roman"/>
                        </a:rPr>
                        <a:t>Orange </a:t>
                      </a:r>
                      <a:r>
                        <a:rPr lang="en-US" sz="900" b="1" dirty="0">
                          <a:solidFill>
                            <a:srgbClr val="000000"/>
                          </a:solidFill>
                          <a:latin typeface="Calibri"/>
                          <a:ea typeface="Times New Roman"/>
                          <a:cs typeface="Times New Roman"/>
                        </a:rPr>
                        <a:t>is grown in over </a:t>
                      </a:r>
                      <a:r>
                        <a:rPr lang="en-US" sz="900" b="1" i="1" dirty="0">
                          <a:solidFill>
                            <a:srgbClr val="000000"/>
                          </a:solidFill>
                          <a:latin typeface="Calibri"/>
                          <a:ea typeface="Times New Roman"/>
                          <a:cs typeface="Times New Roman"/>
                        </a:rPr>
                        <a:t>25,000</a:t>
                      </a:r>
                      <a:r>
                        <a:rPr lang="en-US" sz="900" b="1" dirty="0">
                          <a:solidFill>
                            <a:srgbClr val="000000"/>
                          </a:solidFill>
                          <a:latin typeface="Calibri"/>
                          <a:ea typeface="Times New Roman"/>
                          <a:cs typeface="Times New Roman"/>
                        </a:rPr>
                        <a:t> hectares of land in the State. Out of this, 80 percent cultivation is done in Kangra valley.</a:t>
                      </a:r>
                      <a:endParaRPr lang="en-US" sz="1100" b="1" dirty="0">
                        <a:latin typeface="Calibri"/>
                        <a:ea typeface="Calibri"/>
                        <a:cs typeface="Times New Roman"/>
                      </a:endParaRPr>
                    </a:p>
                  </a:txBody>
                  <a:tcPr marL="67710" marR="6771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n-US" sz="1100">
                        <a:latin typeface="Calibri"/>
                      </a:endParaRPr>
                    </a:p>
                  </a:txBody>
                  <a:tcPr marL="67710" marR="6771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13594">
                <a:tc>
                  <a:txBody>
                    <a:bodyPr/>
                    <a:lstStyle/>
                    <a:p>
                      <a:pPr marL="0" marR="0">
                        <a:spcBef>
                          <a:spcPts val="0"/>
                        </a:spcBef>
                        <a:spcAft>
                          <a:spcPts val="0"/>
                        </a:spcAft>
                      </a:pPr>
                      <a:r>
                        <a:rPr lang="en-US" sz="900">
                          <a:solidFill>
                            <a:srgbClr val="000000"/>
                          </a:solidFill>
                          <a:latin typeface="Calibri"/>
                          <a:ea typeface="Times New Roman"/>
                          <a:cs typeface="Times New Roman"/>
                        </a:rPr>
                        <a:t>Strawberries</a:t>
                      </a:r>
                      <a:endParaRPr lang="en-US" sz="1100">
                        <a:latin typeface="Calibri"/>
                        <a:ea typeface="Calibri"/>
                        <a:cs typeface="Times New Roman"/>
                      </a:endParaRPr>
                    </a:p>
                  </a:txBody>
                  <a:tcPr marL="67710" marR="6771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900" dirty="0">
                          <a:solidFill>
                            <a:srgbClr val="000000"/>
                          </a:solidFill>
                          <a:latin typeface="Calibri"/>
                          <a:ea typeface="Times New Roman"/>
                          <a:cs typeface="Times New Roman"/>
                        </a:rPr>
                        <a:t>Sirmour in the temperate zone accounts for 90% of the estimated production in the state of Himachal Pradesh.</a:t>
                      </a:r>
                      <a:endParaRPr lang="en-US" sz="1100" dirty="0">
                        <a:latin typeface="Calibri"/>
                        <a:ea typeface="Calibri"/>
                        <a:cs typeface="Times New Roman"/>
                      </a:endParaRPr>
                    </a:p>
                  </a:txBody>
                  <a:tcPr marL="67710" marR="6771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900" dirty="0">
                          <a:solidFill>
                            <a:srgbClr val="000000"/>
                          </a:solidFill>
                          <a:latin typeface="Calibri"/>
                          <a:ea typeface="Times New Roman"/>
                          <a:cs typeface="Times New Roman"/>
                        </a:rPr>
                        <a:t>Prominent belt along </a:t>
                      </a:r>
                      <a:r>
                        <a:rPr lang="en-US" sz="900" dirty="0" err="1">
                          <a:solidFill>
                            <a:srgbClr val="000000"/>
                          </a:solidFill>
                          <a:latin typeface="Calibri"/>
                          <a:ea typeface="Times New Roman"/>
                          <a:cs typeface="Times New Roman"/>
                        </a:rPr>
                        <a:t>Poanta</a:t>
                      </a:r>
                      <a:r>
                        <a:rPr lang="en-US" sz="900" dirty="0">
                          <a:solidFill>
                            <a:srgbClr val="000000"/>
                          </a:solidFill>
                          <a:latin typeface="Calibri"/>
                          <a:ea typeface="Times New Roman"/>
                          <a:cs typeface="Times New Roman"/>
                        </a:rPr>
                        <a:t> – </a:t>
                      </a:r>
                      <a:r>
                        <a:rPr lang="en-US" sz="900" dirty="0" err="1">
                          <a:solidFill>
                            <a:srgbClr val="000000"/>
                          </a:solidFill>
                          <a:latin typeface="Calibri"/>
                          <a:ea typeface="Times New Roman"/>
                          <a:cs typeface="Times New Roman"/>
                        </a:rPr>
                        <a:t>Dhaula</a:t>
                      </a:r>
                      <a:r>
                        <a:rPr lang="en-US" sz="900" dirty="0">
                          <a:solidFill>
                            <a:srgbClr val="000000"/>
                          </a:solidFill>
                          <a:latin typeface="Calibri"/>
                          <a:ea typeface="Times New Roman"/>
                          <a:cs typeface="Times New Roman"/>
                        </a:rPr>
                        <a:t> </a:t>
                      </a:r>
                      <a:r>
                        <a:rPr lang="en-US" sz="900" dirty="0" err="1">
                          <a:solidFill>
                            <a:srgbClr val="000000"/>
                          </a:solidFill>
                          <a:latin typeface="Calibri"/>
                          <a:ea typeface="Times New Roman"/>
                          <a:cs typeface="Times New Roman"/>
                        </a:rPr>
                        <a:t>Kuan</a:t>
                      </a:r>
                      <a:r>
                        <a:rPr lang="en-US" sz="900" dirty="0">
                          <a:solidFill>
                            <a:srgbClr val="000000"/>
                          </a:solidFill>
                          <a:latin typeface="Calibri"/>
                          <a:ea typeface="Times New Roman"/>
                          <a:cs typeface="Times New Roman"/>
                        </a:rPr>
                        <a:t> but it is also grown in lower/mid hills of </a:t>
                      </a:r>
                      <a:r>
                        <a:rPr lang="en-US" sz="900" dirty="0" err="1">
                          <a:solidFill>
                            <a:srgbClr val="000000"/>
                          </a:solidFill>
                          <a:latin typeface="Calibri"/>
                          <a:ea typeface="Times New Roman"/>
                          <a:cs typeface="Times New Roman"/>
                        </a:rPr>
                        <a:t>Kullu</a:t>
                      </a:r>
                      <a:r>
                        <a:rPr lang="en-US" sz="900" dirty="0">
                          <a:solidFill>
                            <a:srgbClr val="000000"/>
                          </a:solidFill>
                          <a:latin typeface="Calibri"/>
                          <a:ea typeface="Times New Roman"/>
                          <a:cs typeface="Times New Roman"/>
                        </a:rPr>
                        <a:t>, Kangra, Una and </a:t>
                      </a:r>
                      <a:r>
                        <a:rPr lang="en-US" sz="900" dirty="0" err="1">
                          <a:solidFill>
                            <a:srgbClr val="000000"/>
                          </a:solidFill>
                          <a:latin typeface="Calibri"/>
                          <a:ea typeface="Times New Roman"/>
                          <a:cs typeface="Times New Roman"/>
                        </a:rPr>
                        <a:t>Shimla</a:t>
                      </a:r>
                      <a:r>
                        <a:rPr lang="en-US" sz="900" dirty="0">
                          <a:solidFill>
                            <a:srgbClr val="000000"/>
                          </a:solidFill>
                          <a:latin typeface="Calibri"/>
                          <a:ea typeface="Times New Roman"/>
                          <a:cs typeface="Times New Roman"/>
                        </a:rPr>
                        <a:t>.</a:t>
                      </a:r>
                      <a:endParaRPr lang="en-US" sz="1100" dirty="0">
                        <a:latin typeface="Calibri"/>
                        <a:ea typeface="Calibri"/>
                        <a:cs typeface="Times New Roman"/>
                      </a:endParaRPr>
                    </a:p>
                  </a:txBody>
                  <a:tcPr marL="67710" marR="6771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n-US" sz="1100">
                        <a:latin typeface="Calibri"/>
                      </a:endParaRPr>
                    </a:p>
                  </a:txBody>
                  <a:tcPr marL="67710" marR="6771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900" dirty="0">
                          <a:solidFill>
                            <a:srgbClr val="000000"/>
                          </a:solidFill>
                          <a:latin typeface="Calibri"/>
                          <a:ea typeface="Times New Roman"/>
                          <a:cs typeface="Times New Roman"/>
                        </a:rPr>
                        <a:t>High value crops are taking a leap forward and most of them find markets outside the state.</a:t>
                      </a:r>
                      <a:endParaRPr lang="en-US" sz="1100" dirty="0">
                        <a:latin typeface="Calibri"/>
                        <a:ea typeface="Calibri"/>
                        <a:cs typeface="Times New Roman"/>
                      </a:endParaRPr>
                    </a:p>
                  </a:txBody>
                  <a:tcPr marL="67710" marR="6771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nvGraphicFramePr>
        <p:xfrm>
          <a:off x="228600" y="152400"/>
          <a:ext cx="8691114" cy="5164736"/>
        </p:xfrm>
        <a:graphic>
          <a:graphicData uri="http://schemas.openxmlformats.org/drawingml/2006/table">
            <a:tbl>
              <a:tblPr/>
              <a:tblGrid>
                <a:gridCol w="994542"/>
                <a:gridCol w="1762886"/>
                <a:gridCol w="1927791"/>
                <a:gridCol w="1904442"/>
                <a:gridCol w="2101453"/>
              </a:tblGrid>
              <a:tr h="255386">
                <a:tc>
                  <a:txBody>
                    <a:bodyPr/>
                    <a:lstStyle/>
                    <a:p>
                      <a:pPr marL="0" marR="0">
                        <a:spcBef>
                          <a:spcPts val="0"/>
                        </a:spcBef>
                        <a:spcAft>
                          <a:spcPts val="0"/>
                        </a:spcAft>
                      </a:pPr>
                      <a:r>
                        <a:rPr lang="en-US" sz="900" b="1">
                          <a:solidFill>
                            <a:srgbClr val="000000"/>
                          </a:solidFill>
                          <a:latin typeface="Calibri"/>
                          <a:ea typeface="Times New Roman"/>
                          <a:cs typeface="Times New Roman"/>
                        </a:rPr>
                        <a:t>Crop </a:t>
                      </a:r>
                      <a:endParaRPr lang="en-US" sz="1300">
                        <a:latin typeface="Calibri"/>
                        <a:ea typeface="Calibri"/>
                        <a:cs typeface="Times New Roman"/>
                      </a:endParaRPr>
                    </a:p>
                  </a:txBody>
                  <a:tcPr marL="78805" marR="788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900" b="1">
                          <a:solidFill>
                            <a:srgbClr val="000000"/>
                          </a:solidFill>
                          <a:latin typeface="Calibri"/>
                          <a:ea typeface="Times New Roman"/>
                          <a:cs typeface="Times New Roman"/>
                        </a:rPr>
                        <a:t>Popular Belts / Eco Regions</a:t>
                      </a:r>
                      <a:endParaRPr lang="en-US" sz="1300">
                        <a:latin typeface="Calibri"/>
                        <a:ea typeface="Calibri"/>
                        <a:cs typeface="Times New Roman"/>
                      </a:endParaRPr>
                    </a:p>
                  </a:txBody>
                  <a:tcPr marL="78805" marR="788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900" b="1">
                          <a:solidFill>
                            <a:srgbClr val="000000"/>
                          </a:solidFill>
                          <a:latin typeface="Calibri"/>
                          <a:ea typeface="Times New Roman"/>
                          <a:cs typeface="Times New Roman"/>
                        </a:rPr>
                        <a:t>Scale </a:t>
                      </a:r>
                      <a:endParaRPr lang="en-US" sz="1300">
                        <a:latin typeface="Calibri"/>
                        <a:ea typeface="Calibri"/>
                        <a:cs typeface="Times New Roman"/>
                      </a:endParaRPr>
                    </a:p>
                  </a:txBody>
                  <a:tcPr marL="78805" marR="788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900" b="1">
                          <a:solidFill>
                            <a:srgbClr val="000000"/>
                          </a:solidFill>
                          <a:latin typeface="Calibri"/>
                          <a:ea typeface="Times New Roman"/>
                          <a:cs typeface="Times New Roman"/>
                        </a:rPr>
                        <a:t>Fragility</a:t>
                      </a:r>
                      <a:endParaRPr lang="en-US" sz="1300">
                        <a:latin typeface="Calibri"/>
                        <a:ea typeface="Calibri"/>
                        <a:cs typeface="Times New Roman"/>
                      </a:endParaRPr>
                    </a:p>
                  </a:txBody>
                  <a:tcPr marL="78805" marR="788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900" b="1">
                          <a:solidFill>
                            <a:srgbClr val="000000"/>
                          </a:solidFill>
                          <a:latin typeface="Calibri"/>
                          <a:ea typeface="Times New Roman"/>
                          <a:cs typeface="Times New Roman"/>
                        </a:rPr>
                        <a:t>Remarks / Quotes</a:t>
                      </a:r>
                      <a:endParaRPr lang="en-US" sz="1300">
                        <a:latin typeface="Calibri"/>
                        <a:ea typeface="Calibri"/>
                        <a:cs typeface="Times New Roman"/>
                      </a:endParaRPr>
                    </a:p>
                  </a:txBody>
                  <a:tcPr marL="78805" marR="788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659014">
                <a:tc>
                  <a:txBody>
                    <a:bodyPr/>
                    <a:lstStyle/>
                    <a:p>
                      <a:pPr marL="0" marR="0">
                        <a:spcBef>
                          <a:spcPts val="0"/>
                        </a:spcBef>
                        <a:spcAft>
                          <a:spcPts val="0"/>
                        </a:spcAft>
                      </a:pPr>
                      <a:r>
                        <a:rPr lang="en-US" sz="900">
                          <a:solidFill>
                            <a:srgbClr val="000000"/>
                          </a:solidFill>
                          <a:latin typeface="Calibri"/>
                          <a:ea typeface="Times New Roman"/>
                          <a:cs typeface="Times New Roman"/>
                        </a:rPr>
                        <a:t>Off Season Vegetables</a:t>
                      </a:r>
                      <a:endParaRPr lang="en-US" sz="1300">
                        <a:latin typeface="Calibri"/>
                        <a:ea typeface="Calibri"/>
                        <a:cs typeface="Times New Roman"/>
                      </a:endParaRPr>
                    </a:p>
                  </a:txBody>
                  <a:tcPr marL="78805" marR="788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900">
                          <a:solidFill>
                            <a:srgbClr val="000000"/>
                          </a:solidFill>
                          <a:latin typeface="Calibri"/>
                          <a:ea typeface="Times New Roman"/>
                          <a:cs typeface="Times New Roman"/>
                        </a:rPr>
                        <a:t>Shimla, Solan, Sirmour, Kullu, Una and Kangra (off- season vegetables - cabbage, cauliflower, peas, tomato etc.). </a:t>
                      </a:r>
                      <a:endParaRPr lang="en-US" sz="1300">
                        <a:latin typeface="Calibri"/>
                        <a:ea typeface="Calibri"/>
                        <a:cs typeface="Times New Roman"/>
                      </a:endParaRPr>
                    </a:p>
                  </a:txBody>
                  <a:tcPr marL="78805" marR="788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900" dirty="0" err="1" smtClean="0">
                          <a:solidFill>
                            <a:srgbClr val="000000"/>
                          </a:solidFill>
                          <a:latin typeface="Calibri"/>
                          <a:ea typeface="Times New Roman"/>
                          <a:cs typeface="Times New Roman"/>
                        </a:rPr>
                        <a:t>Solan</a:t>
                      </a:r>
                      <a:r>
                        <a:rPr lang="en-US" sz="900" dirty="0" smtClean="0">
                          <a:solidFill>
                            <a:srgbClr val="000000"/>
                          </a:solidFill>
                          <a:latin typeface="Calibri"/>
                          <a:ea typeface="Times New Roman"/>
                          <a:cs typeface="Times New Roman"/>
                        </a:rPr>
                        <a:t> </a:t>
                      </a:r>
                      <a:r>
                        <a:rPr lang="en-US" sz="900" dirty="0">
                          <a:solidFill>
                            <a:srgbClr val="000000"/>
                          </a:solidFill>
                          <a:latin typeface="Calibri"/>
                          <a:ea typeface="Times New Roman"/>
                          <a:cs typeface="Times New Roman"/>
                        </a:rPr>
                        <a:t>belt is popularly known as the area of Red Gold because of its tomato production</a:t>
                      </a:r>
                      <a:endParaRPr lang="en-US" sz="1300" dirty="0">
                        <a:latin typeface="Calibri"/>
                        <a:ea typeface="Calibri"/>
                        <a:cs typeface="Times New Roman"/>
                      </a:endParaRPr>
                    </a:p>
                  </a:txBody>
                  <a:tcPr marL="78805" marR="788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900" b="1" dirty="0">
                          <a:solidFill>
                            <a:srgbClr val="000000"/>
                          </a:solidFill>
                          <a:latin typeface="Calibri"/>
                          <a:ea typeface="Times New Roman"/>
                          <a:cs typeface="Times New Roman"/>
                        </a:rPr>
                        <a:t>Off-season vegetable production, which was nearly 34-35 thousand tons earlier, has now increased to </a:t>
                      </a:r>
                      <a:r>
                        <a:rPr lang="en-US" sz="900" b="1" dirty="0" smtClean="0">
                          <a:solidFill>
                            <a:srgbClr val="000000"/>
                          </a:solidFill>
                          <a:latin typeface="Calibri"/>
                          <a:ea typeface="Times New Roman"/>
                          <a:cs typeface="Times New Roman"/>
                        </a:rPr>
                        <a:t>1/3</a:t>
                      </a:r>
                      <a:r>
                        <a:rPr lang="en-US" sz="900" b="1" baseline="30000" dirty="0" smtClean="0">
                          <a:solidFill>
                            <a:srgbClr val="000000"/>
                          </a:solidFill>
                          <a:latin typeface="Calibri"/>
                          <a:ea typeface="Times New Roman"/>
                          <a:cs typeface="Times New Roman"/>
                        </a:rPr>
                        <a:t>rd</a:t>
                      </a:r>
                      <a:r>
                        <a:rPr lang="en-US" sz="900" b="1" dirty="0" smtClean="0">
                          <a:solidFill>
                            <a:srgbClr val="000000"/>
                          </a:solidFill>
                          <a:latin typeface="Calibri"/>
                          <a:ea typeface="Times New Roman"/>
                          <a:cs typeface="Times New Roman"/>
                        </a:rPr>
                        <a:t> </a:t>
                      </a:r>
                      <a:endParaRPr lang="en-US" sz="1300" b="1" dirty="0">
                        <a:latin typeface="Calibri"/>
                        <a:ea typeface="Calibri"/>
                        <a:cs typeface="Times New Roman"/>
                      </a:endParaRPr>
                    </a:p>
                  </a:txBody>
                  <a:tcPr marL="78805" marR="788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900" dirty="0">
                          <a:solidFill>
                            <a:srgbClr val="000000"/>
                          </a:solidFill>
                          <a:latin typeface="Calibri"/>
                          <a:ea typeface="Times New Roman"/>
                          <a:cs typeface="Times New Roman"/>
                        </a:rPr>
                        <a:t>Farmers are increasingly looking forward to off season vegetables as these fetch high prices when the production period is over elsewhere</a:t>
                      </a:r>
                      <a:r>
                        <a:rPr lang="en-US" sz="900" dirty="0" smtClean="0">
                          <a:solidFill>
                            <a:srgbClr val="000000"/>
                          </a:solidFill>
                          <a:latin typeface="Calibri"/>
                          <a:ea typeface="Times New Roman"/>
                          <a:cs typeface="Times New Roman"/>
                        </a:rPr>
                        <a:t>. (see below)</a:t>
                      </a:r>
                      <a:endParaRPr lang="en-US" sz="1300" dirty="0">
                        <a:latin typeface="Calibri"/>
                        <a:ea typeface="Calibri"/>
                        <a:cs typeface="Times New Roman"/>
                      </a:endParaRPr>
                    </a:p>
                  </a:txBody>
                  <a:tcPr marL="78805" marR="788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996001">
                <a:tc>
                  <a:txBody>
                    <a:bodyPr/>
                    <a:lstStyle/>
                    <a:p>
                      <a:pPr marL="0" marR="0">
                        <a:spcBef>
                          <a:spcPts val="0"/>
                        </a:spcBef>
                        <a:spcAft>
                          <a:spcPts val="0"/>
                        </a:spcAft>
                      </a:pPr>
                      <a:r>
                        <a:rPr lang="en-US" sz="900">
                          <a:solidFill>
                            <a:srgbClr val="000000"/>
                          </a:solidFill>
                          <a:latin typeface="Calibri"/>
                          <a:ea typeface="Times New Roman"/>
                          <a:cs typeface="Times New Roman"/>
                        </a:rPr>
                        <a:t>Vegetables</a:t>
                      </a:r>
                      <a:endParaRPr lang="en-US" sz="1300">
                        <a:latin typeface="Calibri"/>
                        <a:ea typeface="Calibri"/>
                        <a:cs typeface="Times New Roman"/>
                      </a:endParaRPr>
                    </a:p>
                  </a:txBody>
                  <a:tcPr marL="78805" marR="788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endParaRPr lang="en-US" sz="900">
                        <a:solidFill>
                          <a:srgbClr val="000000"/>
                        </a:solidFill>
                        <a:latin typeface="Calibri"/>
                        <a:ea typeface="Times New Roman"/>
                        <a:cs typeface="Times New Roman"/>
                      </a:endParaRPr>
                    </a:p>
                  </a:txBody>
                  <a:tcPr marL="78805" marR="788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900">
                          <a:solidFill>
                            <a:srgbClr val="000000"/>
                          </a:solidFill>
                          <a:latin typeface="Calibri"/>
                          <a:ea typeface="Times New Roman"/>
                          <a:cs typeface="Times New Roman"/>
                        </a:rPr>
                        <a:t>The drought like situation in Kandaghat area of Himachal Pradesh has damaged a major area of vegetable crops.Over 60 percent of the crops have been damaged, delaying the transplantation in the area.</a:t>
                      </a:r>
                      <a:endParaRPr lang="en-US" sz="1300">
                        <a:latin typeface="Calibri"/>
                        <a:ea typeface="Calibri"/>
                        <a:cs typeface="Times New Roman"/>
                      </a:endParaRPr>
                    </a:p>
                  </a:txBody>
                  <a:tcPr marL="78805" marR="788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900">
                          <a:solidFill>
                            <a:srgbClr val="000000"/>
                          </a:solidFill>
                          <a:latin typeface="Calibri"/>
                          <a:ea typeface="Times New Roman"/>
                          <a:cs typeface="Times New Roman"/>
                        </a:rPr>
                        <a:t>tomato, capsicum, brinjal and cauliflower and our economy depends on these vegetables</a:t>
                      </a:r>
                      <a:endParaRPr lang="en-US" sz="1300">
                        <a:latin typeface="Calibri"/>
                        <a:ea typeface="Calibri"/>
                        <a:cs typeface="Times New Roman"/>
                      </a:endParaRPr>
                    </a:p>
                  </a:txBody>
                  <a:tcPr marL="78805" marR="788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900">
                          <a:solidFill>
                            <a:srgbClr val="000000"/>
                          </a:solidFill>
                          <a:latin typeface="Calibri"/>
                          <a:ea typeface="Times New Roman"/>
                          <a:cs typeface="Times New Roman"/>
                        </a:rPr>
                        <a:t>However, there has been an increase in vegetable cultivation area from 25,000 hectares to 50,000 hectares in the state during the last few years.</a:t>
                      </a:r>
                      <a:endParaRPr lang="en-US" sz="1300">
                        <a:latin typeface="Calibri"/>
                        <a:ea typeface="Calibri"/>
                        <a:cs typeface="Times New Roman"/>
                      </a:endParaRPr>
                    </a:p>
                  </a:txBody>
                  <a:tcPr marL="78805" marR="788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541066">
                <a:tc>
                  <a:txBody>
                    <a:bodyPr/>
                    <a:lstStyle/>
                    <a:p>
                      <a:pPr marL="0" marR="0">
                        <a:spcBef>
                          <a:spcPts val="0"/>
                        </a:spcBef>
                        <a:spcAft>
                          <a:spcPts val="0"/>
                        </a:spcAft>
                      </a:pPr>
                      <a:r>
                        <a:rPr lang="en-US" sz="900">
                          <a:solidFill>
                            <a:srgbClr val="000000"/>
                          </a:solidFill>
                          <a:latin typeface="Calibri"/>
                          <a:ea typeface="Times New Roman"/>
                          <a:cs typeface="Times New Roman"/>
                        </a:rPr>
                        <a:t>Wheat and Cereal Crops</a:t>
                      </a:r>
                      <a:endParaRPr lang="en-US" sz="1300">
                        <a:latin typeface="Calibri"/>
                        <a:ea typeface="Calibri"/>
                        <a:cs typeface="Times New Roman"/>
                      </a:endParaRPr>
                    </a:p>
                  </a:txBody>
                  <a:tcPr marL="78805" marR="788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900" dirty="0">
                          <a:solidFill>
                            <a:srgbClr val="000000"/>
                          </a:solidFill>
                          <a:latin typeface="Calibri"/>
                          <a:ea typeface="Calibri"/>
                          <a:cs typeface="Times New Roman"/>
                        </a:rPr>
                        <a:t>This temperate mid zone occupies approximately 32% of geographical area and 37% of cultivated area (Himachal Pradesh) and ranges from 650 m – 1800 m which means 5-6 Himalayan Districts </a:t>
                      </a:r>
                      <a:r>
                        <a:rPr lang="en-US" sz="900" i="1" dirty="0">
                          <a:solidFill>
                            <a:srgbClr val="000000"/>
                          </a:solidFill>
                          <a:latin typeface="Calibri"/>
                          <a:ea typeface="Calibri"/>
                          <a:cs typeface="Times New Roman"/>
                        </a:rPr>
                        <a:t>(refer table above). </a:t>
                      </a:r>
                      <a:r>
                        <a:rPr lang="en-US" sz="900" dirty="0">
                          <a:solidFill>
                            <a:srgbClr val="000000"/>
                          </a:solidFill>
                          <a:latin typeface="Calibri"/>
                          <a:ea typeface="Calibri"/>
                          <a:cs typeface="Times New Roman"/>
                        </a:rPr>
                        <a:t>This belt is also good for cash crops like off season vegetable, ginger and high quality seeds. </a:t>
                      </a:r>
                      <a:endParaRPr lang="en-US" sz="1300" dirty="0">
                        <a:latin typeface="Calibri"/>
                        <a:ea typeface="Calibri"/>
                        <a:cs typeface="Times New Roman"/>
                      </a:endParaRPr>
                    </a:p>
                  </a:txBody>
                  <a:tcPr marL="78805" marR="788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900">
                          <a:solidFill>
                            <a:srgbClr val="000000"/>
                          </a:solidFill>
                          <a:latin typeface="Calibri"/>
                          <a:ea typeface="Calibri"/>
                          <a:cs typeface="Times New Roman"/>
                        </a:rPr>
                        <a:t>As per National Wheat Research Centre’s analysis a long dry spell affected the wheat crop in the lower hills. Now, heavy rain accompanied with hailstorm and high velocity winds is flattening the ripe wheat crop.'</a:t>
                      </a:r>
                      <a:endParaRPr lang="en-US" sz="1300">
                        <a:latin typeface="Calibri"/>
                        <a:ea typeface="Calibri"/>
                        <a:cs typeface="Times New Roman"/>
                      </a:endParaRPr>
                    </a:p>
                  </a:txBody>
                  <a:tcPr marL="78805" marR="788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900" dirty="0" smtClean="0">
                          <a:solidFill>
                            <a:srgbClr val="000000"/>
                          </a:solidFill>
                          <a:latin typeface="Calibri"/>
                          <a:ea typeface="Calibri"/>
                          <a:cs typeface="Times New Roman"/>
                        </a:rPr>
                        <a:t>Yield </a:t>
                      </a:r>
                      <a:r>
                        <a:rPr lang="en-US" sz="900" dirty="0">
                          <a:solidFill>
                            <a:srgbClr val="000000"/>
                          </a:solidFill>
                          <a:latin typeface="Calibri"/>
                          <a:ea typeface="Calibri"/>
                          <a:cs typeface="Times New Roman"/>
                        </a:rPr>
                        <a:t>of the wheat this year is expected to fall 20-30 percent due to hostile weather at the time of harvesting. About 81 percent of the total cultivated area in the state is </a:t>
                      </a:r>
                      <a:r>
                        <a:rPr lang="en-US" sz="900" dirty="0" err="1">
                          <a:solidFill>
                            <a:srgbClr val="000000"/>
                          </a:solidFill>
                          <a:latin typeface="Calibri"/>
                          <a:ea typeface="Calibri"/>
                          <a:cs typeface="Times New Roman"/>
                        </a:rPr>
                        <a:t>rainfed</a:t>
                      </a:r>
                      <a:r>
                        <a:rPr lang="en-US" sz="900" dirty="0">
                          <a:solidFill>
                            <a:srgbClr val="000000"/>
                          </a:solidFill>
                          <a:latin typeface="Calibri"/>
                          <a:ea typeface="Calibri"/>
                          <a:cs typeface="Times New Roman"/>
                        </a:rPr>
                        <a:t>. Rice, wheat and maize are the important cereal crops</a:t>
                      </a:r>
                      <a:endParaRPr lang="en-US" sz="1300" dirty="0">
                        <a:latin typeface="Calibri"/>
                        <a:ea typeface="Calibri"/>
                        <a:cs typeface="Times New Roman"/>
                      </a:endParaRPr>
                    </a:p>
                  </a:txBody>
                  <a:tcPr marL="78805" marR="788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900" dirty="0">
                          <a:solidFill>
                            <a:srgbClr val="000000"/>
                          </a:solidFill>
                          <a:latin typeface="Calibri"/>
                          <a:ea typeface="Times New Roman"/>
                          <a:cs typeface="Times New Roman"/>
                        </a:rPr>
                        <a:t>The uncertain weather patterns have kept the farmers guessing and there is no </a:t>
                      </a:r>
                      <a:r>
                        <a:rPr lang="en-US" sz="900" dirty="0" err="1">
                          <a:solidFill>
                            <a:srgbClr val="000000"/>
                          </a:solidFill>
                          <a:latin typeface="Calibri"/>
                          <a:ea typeface="Times New Roman"/>
                          <a:cs typeface="Times New Roman"/>
                        </a:rPr>
                        <a:t>adaptative</a:t>
                      </a:r>
                      <a:r>
                        <a:rPr lang="en-US" sz="900" dirty="0">
                          <a:solidFill>
                            <a:srgbClr val="000000"/>
                          </a:solidFill>
                          <a:latin typeface="Calibri"/>
                          <a:ea typeface="Times New Roman"/>
                          <a:cs typeface="Times New Roman"/>
                        </a:rPr>
                        <a:t> measure as this is a </a:t>
                      </a:r>
                      <a:r>
                        <a:rPr lang="en-US" sz="900" dirty="0" err="1">
                          <a:solidFill>
                            <a:srgbClr val="000000"/>
                          </a:solidFill>
                          <a:latin typeface="Calibri"/>
                          <a:ea typeface="Times New Roman"/>
                          <a:cs typeface="Times New Roman"/>
                        </a:rPr>
                        <a:t>rainfed</a:t>
                      </a:r>
                      <a:r>
                        <a:rPr lang="en-US" sz="900" dirty="0">
                          <a:solidFill>
                            <a:srgbClr val="000000"/>
                          </a:solidFill>
                          <a:latin typeface="Calibri"/>
                          <a:ea typeface="Times New Roman"/>
                          <a:cs typeface="Times New Roman"/>
                        </a:rPr>
                        <a:t> area and bringing in other crops would mean more investments and also know how.</a:t>
                      </a:r>
                      <a:r>
                        <a:rPr lang="en-US" sz="900" dirty="0">
                          <a:solidFill>
                            <a:srgbClr val="000000"/>
                          </a:solidFill>
                          <a:latin typeface="Calibri"/>
                          <a:ea typeface="Calibri"/>
                          <a:cs typeface="Times New Roman"/>
                        </a:rPr>
                        <a:t> </a:t>
                      </a:r>
                      <a:endParaRPr lang="en-US" sz="1300" dirty="0">
                        <a:latin typeface="Calibri"/>
                        <a:ea typeface="Calibri"/>
                        <a:cs typeface="Times New Roman"/>
                      </a:endParaRPr>
                    </a:p>
                    <a:p>
                      <a:pPr marL="0" marR="0">
                        <a:spcBef>
                          <a:spcPts val="0"/>
                        </a:spcBef>
                        <a:spcAft>
                          <a:spcPts val="0"/>
                        </a:spcAft>
                      </a:pPr>
                      <a:r>
                        <a:rPr lang="en-US" sz="900" dirty="0">
                          <a:solidFill>
                            <a:srgbClr val="000000"/>
                          </a:solidFill>
                          <a:latin typeface="Calibri"/>
                          <a:ea typeface="Calibri"/>
                          <a:cs typeface="Times New Roman"/>
                        </a:rPr>
                        <a:t>Ginger is grown in </a:t>
                      </a:r>
                      <a:r>
                        <a:rPr lang="en-US" sz="900" dirty="0" err="1">
                          <a:solidFill>
                            <a:srgbClr val="000000"/>
                          </a:solidFill>
                          <a:latin typeface="Calibri"/>
                          <a:ea typeface="Calibri"/>
                          <a:cs typeface="Times New Roman"/>
                        </a:rPr>
                        <a:t>Kadukhal</a:t>
                      </a:r>
                      <a:r>
                        <a:rPr lang="en-US" sz="900" dirty="0">
                          <a:solidFill>
                            <a:srgbClr val="000000"/>
                          </a:solidFill>
                          <a:latin typeface="Calibri"/>
                          <a:ea typeface="Calibri"/>
                          <a:cs typeface="Times New Roman"/>
                        </a:rPr>
                        <a:t> (district </a:t>
                      </a:r>
                      <a:r>
                        <a:rPr lang="en-US" sz="900" dirty="0" err="1">
                          <a:solidFill>
                            <a:srgbClr val="000000"/>
                          </a:solidFill>
                          <a:latin typeface="Calibri"/>
                          <a:ea typeface="Calibri"/>
                          <a:cs typeface="Times New Roman"/>
                        </a:rPr>
                        <a:t>tehri</a:t>
                      </a:r>
                      <a:r>
                        <a:rPr lang="en-US" sz="900" dirty="0">
                          <a:solidFill>
                            <a:srgbClr val="000000"/>
                          </a:solidFill>
                          <a:latin typeface="Calibri"/>
                          <a:ea typeface="Calibri"/>
                          <a:cs typeface="Times New Roman"/>
                        </a:rPr>
                        <a:t>), </a:t>
                      </a:r>
                      <a:r>
                        <a:rPr lang="en-US" sz="900" i="1" dirty="0">
                          <a:solidFill>
                            <a:srgbClr val="000000"/>
                          </a:solidFill>
                          <a:latin typeface="Calibri"/>
                          <a:ea typeface="Calibri"/>
                          <a:cs typeface="Times New Roman"/>
                        </a:rPr>
                        <a:t>Ginger production in HP rose to 21,267 tonner in 2010-11 which is an increase of over 6000 tonner from the previous year</a:t>
                      </a:r>
                      <a:endParaRPr lang="en-US" sz="1300" dirty="0">
                        <a:latin typeface="Calibri"/>
                        <a:ea typeface="Calibri"/>
                        <a:cs typeface="Times New Roman"/>
                      </a:endParaRPr>
                    </a:p>
                  </a:txBody>
                  <a:tcPr marL="78805" marR="788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713269">
                <a:tc>
                  <a:txBody>
                    <a:bodyPr/>
                    <a:lstStyle/>
                    <a:p>
                      <a:pPr marL="0" marR="0">
                        <a:spcBef>
                          <a:spcPts val="0"/>
                        </a:spcBef>
                        <a:spcAft>
                          <a:spcPts val="0"/>
                        </a:spcAft>
                      </a:pPr>
                      <a:r>
                        <a:rPr lang="en-US" sz="900">
                          <a:solidFill>
                            <a:srgbClr val="000000"/>
                          </a:solidFill>
                          <a:latin typeface="Calibri"/>
                          <a:ea typeface="Times New Roman"/>
                          <a:cs typeface="Times New Roman"/>
                        </a:rPr>
                        <a:t>Forest Fires</a:t>
                      </a:r>
                      <a:endParaRPr lang="en-US" sz="1300">
                        <a:latin typeface="Calibri"/>
                        <a:ea typeface="Calibri"/>
                        <a:cs typeface="Times New Roman"/>
                      </a:endParaRPr>
                    </a:p>
                  </a:txBody>
                  <a:tcPr marL="78805" marR="788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900">
                          <a:solidFill>
                            <a:srgbClr val="000000"/>
                          </a:solidFill>
                          <a:latin typeface="Calibri"/>
                          <a:ea typeface="Times New Roman"/>
                          <a:cs typeface="Times New Roman"/>
                        </a:rPr>
                        <a:t>As reported in 2009, the meteorological office (HP) stated that the mean maximum and mininimum was 1 – 4</a:t>
                      </a:r>
                      <a:r>
                        <a:rPr lang="en-US" sz="900" baseline="30000">
                          <a:solidFill>
                            <a:srgbClr val="000000"/>
                          </a:solidFill>
                          <a:latin typeface="Calibri"/>
                          <a:ea typeface="Times New Roman"/>
                          <a:cs typeface="Times New Roman"/>
                        </a:rPr>
                        <a:t>0</a:t>
                      </a:r>
                      <a:r>
                        <a:rPr lang="en-US" sz="900">
                          <a:solidFill>
                            <a:srgbClr val="000000"/>
                          </a:solidFill>
                          <a:latin typeface="Calibri"/>
                          <a:ea typeface="Times New Roman"/>
                          <a:cs typeface="Times New Roman"/>
                        </a:rPr>
                        <a:t>C above average.</a:t>
                      </a:r>
                      <a:endParaRPr lang="en-US" sz="1300">
                        <a:latin typeface="Calibri"/>
                        <a:ea typeface="Calibri"/>
                        <a:cs typeface="Times New Roman"/>
                      </a:endParaRPr>
                    </a:p>
                  </a:txBody>
                  <a:tcPr marL="78805" marR="788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900" b="1" dirty="0">
                          <a:solidFill>
                            <a:srgbClr val="000000"/>
                          </a:solidFill>
                          <a:latin typeface="Calibri"/>
                          <a:ea typeface="Times New Roman"/>
                          <a:cs typeface="Times New Roman"/>
                        </a:rPr>
                        <a:t>In 2009 alone, over 650 incidents of forest fires were reported from </a:t>
                      </a:r>
                      <a:r>
                        <a:rPr lang="en-US" sz="900" b="1" dirty="0" err="1">
                          <a:solidFill>
                            <a:srgbClr val="000000"/>
                          </a:solidFill>
                          <a:latin typeface="Calibri"/>
                          <a:ea typeface="Times New Roman"/>
                          <a:cs typeface="Times New Roman"/>
                        </a:rPr>
                        <a:t>Shimla</a:t>
                      </a:r>
                      <a:r>
                        <a:rPr lang="en-US" sz="900" b="1" dirty="0">
                          <a:solidFill>
                            <a:srgbClr val="000000"/>
                          </a:solidFill>
                          <a:latin typeface="Calibri"/>
                          <a:ea typeface="Times New Roman"/>
                          <a:cs typeface="Times New Roman"/>
                        </a:rPr>
                        <a:t>, </a:t>
                      </a:r>
                      <a:r>
                        <a:rPr lang="en-US" sz="900" b="1" dirty="0" err="1">
                          <a:solidFill>
                            <a:srgbClr val="000000"/>
                          </a:solidFill>
                          <a:latin typeface="Calibri"/>
                          <a:ea typeface="Times New Roman"/>
                          <a:cs typeface="Times New Roman"/>
                        </a:rPr>
                        <a:t>Solan</a:t>
                      </a:r>
                      <a:r>
                        <a:rPr lang="en-US" sz="900" b="1" dirty="0">
                          <a:solidFill>
                            <a:srgbClr val="000000"/>
                          </a:solidFill>
                          <a:latin typeface="Calibri"/>
                          <a:ea typeface="Times New Roman"/>
                          <a:cs typeface="Times New Roman"/>
                        </a:rPr>
                        <a:t>, </a:t>
                      </a:r>
                      <a:r>
                        <a:rPr lang="en-US" sz="900" b="1" dirty="0" err="1">
                          <a:solidFill>
                            <a:srgbClr val="000000"/>
                          </a:solidFill>
                          <a:latin typeface="Calibri"/>
                          <a:ea typeface="Times New Roman"/>
                          <a:cs typeface="Times New Roman"/>
                        </a:rPr>
                        <a:t>Sirmaur</a:t>
                      </a:r>
                      <a:r>
                        <a:rPr lang="en-US" sz="900" b="1" dirty="0">
                          <a:solidFill>
                            <a:srgbClr val="000000"/>
                          </a:solidFill>
                          <a:latin typeface="Calibri"/>
                          <a:ea typeface="Times New Roman"/>
                          <a:cs typeface="Times New Roman"/>
                        </a:rPr>
                        <a:t>, Bilaspur, Mandi, Kangra, Hamirpur, Una and Mandi districts whereas the number was 572 in 2008</a:t>
                      </a:r>
                      <a:r>
                        <a:rPr lang="en-US" sz="900" dirty="0">
                          <a:solidFill>
                            <a:srgbClr val="000000"/>
                          </a:solidFill>
                          <a:latin typeface="Calibri"/>
                          <a:ea typeface="Times New Roman"/>
                          <a:cs typeface="Times New Roman"/>
                        </a:rPr>
                        <a:t>.  Fires could break out due to the long dry spell and unprecedented hot weather. It is estimated that around 7900 hectares of forest land has been destroyed due to unprecedented fires.</a:t>
                      </a:r>
                      <a:endParaRPr lang="en-US" sz="1300" dirty="0">
                        <a:latin typeface="Calibri"/>
                        <a:ea typeface="Calibri"/>
                        <a:cs typeface="Times New Roman"/>
                      </a:endParaRPr>
                    </a:p>
                  </a:txBody>
                  <a:tcPr marL="78805" marR="788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900" dirty="0">
                          <a:solidFill>
                            <a:srgbClr val="000000"/>
                          </a:solidFill>
                          <a:latin typeface="Calibri"/>
                          <a:ea typeface="Times New Roman"/>
                          <a:cs typeface="Times New Roman"/>
                        </a:rPr>
                        <a:t>In a report by Council for Science, Technology and Environment, there are 447 reported species in Himachal (out of 1228 reported species in India). Similarly, 77 species of </a:t>
                      </a:r>
                      <a:r>
                        <a:rPr lang="en-US" sz="900" dirty="0" err="1">
                          <a:solidFill>
                            <a:srgbClr val="000000"/>
                          </a:solidFill>
                          <a:latin typeface="Calibri"/>
                          <a:ea typeface="Times New Roman"/>
                          <a:cs typeface="Times New Roman"/>
                        </a:rPr>
                        <a:t>mammels</a:t>
                      </a:r>
                      <a:r>
                        <a:rPr lang="en-US" sz="900" dirty="0">
                          <a:solidFill>
                            <a:srgbClr val="000000"/>
                          </a:solidFill>
                          <a:latin typeface="Calibri"/>
                          <a:ea typeface="Times New Roman"/>
                          <a:cs typeface="Times New Roman"/>
                        </a:rPr>
                        <a:t> (snow leopard to Himalayan </a:t>
                      </a:r>
                      <a:r>
                        <a:rPr lang="en-US" sz="900" dirty="0" err="1">
                          <a:solidFill>
                            <a:srgbClr val="000000"/>
                          </a:solidFill>
                          <a:latin typeface="Calibri"/>
                          <a:ea typeface="Times New Roman"/>
                          <a:cs typeface="Times New Roman"/>
                        </a:rPr>
                        <a:t>Tahr</a:t>
                      </a:r>
                      <a:r>
                        <a:rPr lang="en-US" sz="900" dirty="0">
                          <a:solidFill>
                            <a:srgbClr val="000000"/>
                          </a:solidFill>
                          <a:latin typeface="Calibri"/>
                          <a:ea typeface="Times New Roman"/>
                          <a:cs typeface="Times New Roman"/>
                        </a:rPr>
                        <a:t>) are found here. </a:t>
                      </a:r>
                      <a:endParaRPr lang="en-US" sz="1300" dirty="0">
                        <a:latin typeface="Calibri"/>
                        <a:ea typeface="Calibri"/>
                        <a:cs typeface="Times New Roman"/>
                      </a:endParaRPr>
                    </a:p>
                    <a:p>
                      <a:pPr marL="0" marR="0">
                        <a:spcBef>
                          <a:spcPts val="0"/>
                        </a:spcBef>
                        <a:spcAft>
                          <a:spcPts val="0"/>
                        </a:spcAft>
                      </a:pPr>
                      <a:r>
                        <a:rPr lang="en-US" sz="900" dirty="0">
                          <a:solidFill>
                            <a:srgbClr val="000000"/>
                          </a:solidFill>
                          <a:latin typeface="Calibri"/>
                          <a:ea typeface="Times New Roman"/>
                          <a:cs typeface="Times New Roman"/>
                        </a:rPr>
                        <a:t>The storehouse of biodiversity also supports 3,120 species of flowering plants, including 187 species of medicinal plants</a:t>
                      </a:r>
                      <a:endParaRPr lang="en-US" sz="1300" dirty="0">
                        <a:latin typeface="Calibri"/>
                        <a:ea typeface="Calibri"/>
                        <a:cs typeface="Times New Roman"/>
                      </a:endParaRPr>
                    </a:p>
                  </a:txBody>
                  <a:tcPr marL="78805" marR="788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900" dirty="0">
                          <a:solidFill>
                            <a:srgbClr val="000000"/>
                          </a:solidFill>
                          <a:latin typeface="Calibri"/>
                          <a:ea typeface="Times New Roman"/>
                          <a:cs typeface="Times New Roman"/>
                        </a:rPr>
                        <a:t>Looking this from the backdrop of biodiversity, which is quite rich in this Himalayan State, the results coupled with this factor (forest fires) may also displace or force migration to other regions. E:g Himachal is home to 36% of country’s bird species. </a:t>
                      </a:r>
                      <a:endParaRPr lang="en-US" sz="1300" dirty="0">
                        <a:latin typeface="Calibri"/>
                        <a:ea typeface="Calibri"/>
                        <a:cs typeface="Times New Roman"/>
                      </a:endParaRPr>
                    </a:p>
                  </a:txBody>
                  <a:tcPr marL="78805" marR="788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274638"/>
            <a:ext cx="7772400" cy="715962"/>
          </a:xfrm>
        </p:spPr>
        <p:txBody>
          <a:bodyPr>
            <a:normAutofit fontScale="90000"/>
          </a:bodyPr>
          <a:lstStyle/>
          <a:p>
            <a:r>
              <a:rPr lang="en-US" dirty="0" smtClean="0"/>
              <a:t>Science &amp; People’s Perception</a:t>
            </a:r>
            <a:endParaRPr lang="en-US" dirty="0"/>
          </a:p>
        </p:txBody>
      </p:sp>
      <p:pic>
        <p:nvPicPr>
          <p:cNvPr id="26627" name="Picture 5"/>
          <p:cNvPicPr>
            <a:picLocks noChangeAspect="1" noChangeArrowheads="1"/>
          </p:cNvPicPr>
          <p:nvPr/>
        </p:nvPicPr>
        <p:blipFill>
          <a:blip r:embed="rId2" cstate="print"/>
          <a:srcRect t="8932"/>
          <a:stretch>
            <a:fillRect/>
          </a:stretch>
        </p:blipFill>
        <p:spPr bwMode="auto">
          <a:xfrm>
            <a:off x="4886183" y="3733800"/>
            <a:ext cx="4181617" cy="3048000"/>
          </a:xfrm>
          <a:prstGeom prst="rect">
            <a:avLst/>
          </a:prstGeom>
          <a:noFill/>
          <a:ln w="9525">
            <a:noFill/>
            <a:miter lim="800000"/>
            <a:headEnd/>
            <a:tailEnd/>
          </a:ln>
        </p:spPr>
      </p:pic>
      <p:pic>
        <p:nvPicPr>
          <p:cNvPr id="26626" name="Chart 8"/>
          <p:cNvPicPr>
            <a:picLocks noChangeArrowheads="1"/>
          </p:cNvPicPr>
          <p:nvPr/>
        </p:nvPicPr>
        <p:blipFill>
          <a:blip r:embed="rId3" cstate="print"/>
          <a:srcRect/>
          <a:stretch>
            <a:fillRect/>
          </a:stretch>
        </p:blipFill>
        <p:spPr bwMode="auto">
          <a:xfrm>
            <a:off x="152400" y="1676400"/>
            <a:ext cx="4591050" cy="2798762"/>
          </a:xfrm>
          <a:prstGeom prst="rect">
            <a:avLst/>
          </a:prstGeom>
          <a:noFill/>
        </p:spPr>
      </p:pic>
      <p:sp>
        <p:nvSpPr>
          <p:cNvPr id="6" name="TextBox 5"/>
          <p:cNvSpPr txBox="1"/>
          <p:nvPr/>
        </p:nvSpPr>
        <p:spPr>
          <a:xfrm>
            <a:off x="6858000" y="1143000"/>
            <a:ext cx="1828800" cy="2308324"/>
          </a:xfrm>
          <a:prstGeom prst="rect">
            <a:avLst/>
          </a:prstGeom>
          <a:noFill/>
        </p:spPr>
        <p:txBody>
          <a:bodyPr wrap="square" rtlCol="0">
            <a:spAutoFit/>
          </a:bodyPr>
          <a:lstStyle/>
          <a:p>
            <a:r>
              <a:rPr lang="en-US" b="1" dirty="0" smtClean="0"/>
              <a:t>Agriculture more </a:t>
            </a:r>
            <a:r>
              <a:rPr lang="en-US" b="1" dirty="0" err="1" smtClean="0"/>
              <a:t>rainfed</a:t>
            </a:r>
            <a:r>
              <a:rPr lang="en-US" b="1" dirty="0" smtClean="0"/>
              <a:t> </a:t>
            </a:r>
            <a:r>
              <a:rPr lang="en-US" b="1" dirty="0" smtClean="0"/>
              <a:t>, </a:t>
            </a:r>
            <a:r>
              <a:rPr lang="en-US" b="1" dirty="0" smtClean="0"/>
              <a:t>total area under land holdings is 843,000 hectares; Net irrigated areas is only </a:t>
            </a:r>
            <a:r>
              <a:rPr lang="en-US" b="1" dirty="0" smtClean="0"/>
              <a:t>14%?</a:t>
            </a:r>
            <a:endParaRPr lang="en-US" b="1" dirty="0"/>
          </a:p>
        </p:txBody>
      </p:sp>
      <p:sp>
        <p:nvSpPr>
          <p:cNvPr id="7" name="TextBox 6"/>
          <p:cNvSpPr txBox="1"/>
          <p:nvPr/>
        </p:nvSpPr>
        <p:spPr>
          <a:xfrm>
            <a:off x="533400" y="4876800"/>
            <a:ext cx="3810000" cy="923330"/>
          </a:xfrm>
          <a:prstGeom prst="rect">
            <a:avLst/>
          </a:prstGeom>
          <a:noFill/>
        </p:spPr>
        <p:txBody>
          <a:bodyPr wrap="square" rtlCol="0">
            <a:spAutoFit/>
          </a:bodyPr>
          <a:lstStyle/>
          <a:p>
            <a:r>
              <a:rPr lang="en-US" dirty="0"/>
              <a:t>In the monsoon of 2010, many areas in </a:t>
            </a:r>
            <a:r>
              <a:rPr lang="en-US" dirty="0" err="1"/>
              <a:t>Y</a:t>
            </a:r>
            <a:r>
              <a:rPr lang="en-US" dirty="0" err="1" smtClean="0"/>
              <a:t>amunotri</a:t>
            </a:r>
            <a:r>
              <a:rPr lang="en-US" dirty="0" smtClean="0"/>
              <a:t> </a:t>
            </a:r>
            <a:r>
              <a:rPr lang="en-US" dirty="0"/>
              <a:t>valley experienced severe floods because of intense rainfall in a short period</a:t>
            </a:r>
            <a:endParaRPr lang="en-US" b="1" dirty="0"/>
          </a:p>
        </p:txBody>
      </p:sp>
      <p:pic>
        <p:nvPicPr>
          <p:cNvPr id="8" name="Picture 7"/>
          <p:cNvPicPr/>
          <p:nvPr/>
        </p:nvPicPr>
        <p:blipFill>
          <a:blip r:embed="rId4" cstate="print"/>
          <a:srcRect/>
          <a:stretch>
            <a:fillRect/>
          </a:stretch>
        </p:blipFill>
        <p:spPr bwMode="auto">
          <a:xfrm>
            <a:off x="4724400" y="1447800"/>
            <a:ext cx="1905000" cy="22860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THE TWO MAIN SEASONS!</a:t>
            </a:r>
            <a:endParaRPr lang="en-US" dirty="0"/>
          </a:p>
        </p:txBody>
      </p:sp>
      <p:pic>
        <p:nvPicPr>
          <p:cNvPr id="27650" name="Picture 4"/>
          <p:cNvPicPr>
            <a:picLocks noChangeAspect="1" noChangeArrowheads="1"/>
          </p:cNvPicPr>
          <p:nvPr/>
        </p:nvPicPr>
        <p:blipFill>
          <a:blip r:embed="rId2" cstate="print"/>
          <a:srcRect/>
          <a:stretch>
            <a:fillRect/>
          </a:stretch>
        </p:blipFill>
        <p:spPr bwMode="auto">
          <a:xfrm>
            <a:off x="0" y="1371600"/>
            <a:ext cx="4371975" cy="3476625"/>
          </a:xfrm>
          <a:prstGeom prst="rect">
            <a:avLst/>
          </a:prstGeom>
          <a:noFill/>
          <a:ln w="9525">
            <a:noFill/>
            <a:miter lim="800000"/>
            <a:headEnd/>
            <a:tailEnd/>
          </a:ln>
        </p:spPr>
      </p:pic>
      <p:pic>
        <p:nvPicPr>
          <p:cNvPr id="27651" name="Picture 1"/>
          <p:cNvPicPr>
            <a:picLocks noChangeAspect="1" noChangeArrowheads="1"/>
          </p:cNvPicPr>
          <p:nvPr/>
        </p:nvPicPr>
        <p:blipFill>
          <a:blip r:embed="rId3" cstate="print"/>
          <a:srcRect/>
          <a:stretch>
            <a:fillRect/>
          </a:stretch>
        </p:blipFill>
        <p:spPr bwMode="auto">
          <a:xfrm>
            <a:off x="4800600" y="1447800"/>
            <a:ext cx="4000500" cy="3209925"/>
          </a:xfrm>
          <a:prstGeom prst="rect">
            <a:avLst/>
          </a:prstGeom>
          <a:noFill/>
          <a:ln w="9525">
            <a:noFill/>
            <a:miter lim="800000"/>
            <a:headEnd/>
            <a:tailEnd/>
          </a:ln>
        </p:spPr>
      </p:pic>
      <p:sp>
        <p:nvSpPr>
          <p:cNvPr id="6" name="TextBox 5"/>
          <p:cNvSpPr txBox="1"/>
          <p:nvPr/>
        </p:nvSpPr>
        <p:spPr>
          <a:xfrm>
            <a:off x="381000" y="4953000"/>
            <a:ext cx="8458200" cy="1754326"/>
          </a:xfrm>
          <a:prstGeom prst="rect">
            <a:avLst/>
          </a:prstGeom>
          <a:noFill/>
        </p:spPr>
        <p:txBody>
          <a:bodyPr wrap="square" rtlCol="0">
            <a:spAutoFit/>
          </a:bodyPr>
          <a:lstStyle/>
          <a:p>
            <a:r>
              <a:rPr lang="en-US" dirty="0" smtClean="0"/>
              <a:t>The General perception is that seasonal fluctuations were not frequent as they have been over a shorter period of 2-3 years duration recurrence.</a:t>
            </a:r>
          </a:p>
          <a:p>
            <a:endParaRPr lang="en-US" dirty="0" smtClean="0"/>
          </a:p>
          <a:p>
            <a:r>
              <a:rPr lang="en-US" dirty="0" smtClean="0"/>
              <a:t>Few </a:t>
            </a:r>
            <a:r>
              <a:rPr lang="en-US" dirty="0"/>
              <a:t>of the older </a:t>
            </a:r>
            <a:r>
              <a:rPr lang="en-US" dirty="0" smtClean="0"/>
              <a:t>people in villages </a:t>
            </a:r>
            <a:r>
              <a:rPr lang="en-US" dirty="0"/>
              <a:t>mentioned that if the rainfall is more gradual and prolonged, it causes good snow. As in the recent times the rain has become less </a:t>
            </a:r>
            <a:r>
              <a:rPr lang="en-US" dirty="0" smtClean="0"/>
              <a:t>gradual </a:t>
            </a:r>
            <a:r>
              <a:rPr lang="en-US" dirty="0"/>
              <a:t>and more short and intense, it does not trigger snowfall</a:t>
            </a:r>
            <a:r>
              <a:rPr lang="en-US" dirty="0" smtClean="0"/>
              <a:t>.</a:t>
            </a:r>
            <a:endParaRPr lang="en-US"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274638"/>
            <a:ext cx="7772400" cy="1020762"/>
          </a:xfrm>
        </p:spPr>
        <p:txBody>
          <a:bodyPr>
            <a:normAutofit/>
          </a:bodyPr>
          <a:lstStyle/>
          <a:p>
            <a:r>
              <a:rPr lang="en-US" dirty="0" smtClean="0"/>
              <a:t>PRODUCTION</a:t>
            </a:r>
            <a:endParaRPr lang="en-US" dirty="0"/>
          </a:p>
        </p:txBody>
      </p:sp>
      <p:pic>
        <p:nvPicPr>
          <p:cNvPr id="28674" name="Picture 8"/>
          <p:cNvPicPr>
            <a:picLocks noChangeAspect="1" noChangeArrowheads="1"/>
          </p:cNvPicPr>
          <p:nvPr/>
        </p:nvPicPr>
        <p:blipFill>
          <a:blip r:embed="rId2" cstate="print"/>
          <a:srcRect t="6332"/>
          <a:stretch>
            <a:fillRect/>
          </a:stretch>
        </p:blipFill>
        <p:spPr bwMode="auto">
          <a:xfrm>
            <a:off x="304800" y="1371600"/>
            <a:ext cx="4505325" cy="3381375"/>
          </a:xfrm>
          <a:prstGeom prst="rect">
            <a:avLst/>
          </a:prstGeom>
          <a:noFill/>
          <a:ln w="9525">
            <a:noFill/>
            <a:miter lim="800000"/>
            <a:headEnd/>
            <a:tailEnd/>
          </a:ln>
        </p:spPr>
      </p:pic>
      <p:sp>
        <p:nvSpPr>
          <p:cNvPr id="5" name="TextBox 4"/>
          <p:cNvSpPr txBox="1"/>
          <p:nvPr/>
        </p:nvSpPr>
        <p:spPr>
          <a:xfrm>
            <a:off x="5029200" y="1447800"/>
            <a:ext cx="3505200" cy="2585323"/>
          </a:xfrm>
          <a:prstGeom prst="rect">
            <a:avLst/>
          </a:prstGeom>
          <a:noFill/>
        </p:spPr>
        <p:txBody>
          <a:bodyPr wrap="square" rtlCol="0">
            <a:spAutoFit/>
          </a:bodyPr>
          <a:lstStyle/>
          <a:p>
            <a:r>
              <a:rPr lang="en-US" dirty="0" smtClean="0"/>
              <a:t>Increasing instances of pest attacks and survival as the warmer periods prolong.</a:t>
            </a:r>
          </a:p>
          <a:p>
            <a:endParaRPr lang="en-US" dirty="0"/>
          </a:p>
          <a:p>
            <a:r>
              <a:rPr lang="en-US" dirty="0" smtClean="0"/>
              <a:t>Mid Hills which forms productive agricultural belt has seen reduction in productivity. People say, getting back to the traditional system of multiple cropping may have to be followed as risks are higher now with single crops.</a:t>
            </a:r>
            <a:endParaRPr lang="en-US"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Reducing Vulnerabilities</a:t>
            </a:r>
            <a:endParaRPr lang="en-US" dirty="0"/>
          </a:p>
        </p:txBody>
      </p:sp>
      <p:sp>
        <p:nvSpPr>
          <p:cNvPr id="3" name="Content Placeholder 2"/>
          <p:cNvSpPr>
            <a:spLocks noGrp="1"/>
          </p:cNvSpPr>
          <p:nvPr>
            <p:ph sz="quarter" idx="1"/>
          </p:nvPr>
        </p:nvSpPr>
        <p:spPr/>
        <p:txBody>
          <a:bodyPr>
            <a:normAutofit fontScale="92500" lnSpcReduction="10000"/>
          </a:bodyPr>
          <a:lstStyle/>
          <a:p>
            <a:r>
              <a:rPr lang="en-US" b="1" dirty="0" smtClean="0"/>
              <a:t>CROP INSURANCE </a:t>
            </a:r>
            <a:r>
              <a:rPr lang="en-US" dirty="0" smtClean="0"/>
              <a:t>: </a:t>
            </a:r>
          </a:p>
          <a:p>
            <a:pPr lvl="1"/>
            <a:r>
              <a:rPr lang="en-US" dirty="0" smtClean="0"/>
              <a:t>HOW THE CURRENT MODELS BE REFRAMED BOTH ECONOMICALLY AND GEOGRAPHICALLY? </a:t>
            </a:r>
          </a:p>
          <a:p>
            <a:pPr lvl="1"/>
            <a:r>
              <a:rPr lang="en-US" dirty="0" smtClean="0"/>
              <a:t>AND TO COVER MARGINAL LANDS WHICH HAVE LARGE DEPENDENTS?</a:t>
            </a:r>
          </a:p>
          <a:p>
            <a:r>
              <a:rPr lang="en-US" b="1" dirty="0" smtClean="0"/>
              <a:t>EARLY WARNING SYSTEMS</a:t>
            </a:r>
            <a:r>
              <a:rPr lang="en-US" dirty="0" smtClean="0"/>
              <a:t> : BOTH SCIENTIFIC AND TRADITIONAL</a:t>
            </a:r>
          </a:p>
          <a:p>
            <a:r>
              <a:rPr lang="en-US" b="1" dirty="0" smtClean="0"/>
              <a:t>FLASH FLOOD PREVENTION</a:t>
            </a:r>
            <a:r>
              <a:rPr lang="en-US" dirty="0" smtClean="0"/>
              <a:t>: community-based flash flood risk management plan</a:t>
            </a:r>
          </a:p>
          <a:p>
            <a:r>
              <a:rPr lang="en-US" b="1" dirty="0" smtClean="0"/>
              <a:t>MANAGING WATER RESOURCES</a:t>
            </a:r>
            <a:r>
              <a:rPr lang="en-US" dirty="0" smtClean="0"/>
              <a:t>:</a:t>
            </a:r>
          </a:p>
          <a:p>
            <a:pPr lvl="1"/>
            <a:r>
              <a:rPr lang="en-US" dirty="0" smtClean="0"/>
              <a:t>HILL ACQUIFERS</a:t>
            </a:r>
          </a:p>
          <a:p>
            <a:pPr lvl="1"/>
            <a:r>
              <a:rPr lang="en-US" dirty="0" smtClean="0"/>
              <a:t>MICRO WATERSHED STRENGTHENING</a:t>
            </a:r>
          </a:p>
          <a:p>
            <a:pPr lvl="1"/>
            <a:endParaRPr lang="en-US" dirty="0" smtClean="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INCREASING RESILIENCE </a:t>
            </a:r>
            <a:endParaRPr lang="en-US" dirty="0"/>
          </a:p>
        </p:txBody>
      </p:sp>
      <p:sp>
        <p:nvSpPr>
          <p:cNvPr id="3" name="Content Placeholder 2"/>
          <p:cNvSpPr>
            <a:spLocks noGrp="1"/>
          </p:cNvSpPr>
          <p:nvPr>
            <p:ph sz="quarter" idx="1"/>
          </p:nvPr>
        </p:nvSpPr>
        <p:spPr/>
        <p:txBody>
          <a:bodyPr>
            <a:normAutofit fontScale="92500" lnSpcReduction="10000"/>
          </a:bodyPr>
          <a:lstStyle/>
          <a:p>
            <a:r>
              <a:rPr lang="en-US" dirty="0" smtClean="0"/>
              <a:t>STRENGTHENING AND ENHANCING OBSERVATIONAL AND MONITORING MECHANISMS AT MICRO WATERSHED LEVELS. </a:t>
            </a:r>
          </a:p>
          <a:p>
            <a:pPr lvl="1"/>
            <a:r>
              <a:rPr lang="en-US" dirty="0" smtClean="0"/>
              <a:t>THIS WILL ENHANCE EARLY WARNING CAPABILITIES</a:t>
            </a:r>
          </a:p>
          <a:p>
            <a:pPr lvl="1"/>
            <a:r>
              <a:rPr lang="en-US" dirty="0" smtClean="0"/>
              <a:t>MAY GIVE TIPS FOR LONGEVITY TO LIVELIHOOD’S SUSTENANCE</a:t>
            </a:r>
          </a:p>
          <a:p>
            <a:r>
              <a:rPr lang="en-US" b="1" dirty="0" smtClean="0"/>
              <a:t>SEED MANAGEMENT</a:t>
            </a:r>
          </a:p>
          <a:p>
            <a:pPr lvl="1"/>
            <a:r>
              <a:rPr lang="en-US" dirty="0" smtClean="0"/>
              <a:t>TRADITIONAL VARIETIES WITH AGRO CLIMATE SUITABILITY NOW</a:t>
            </a:r>
          </a:p>
          <a:p>
            <a:r>
              <a:rPr lang="en-US" b="1" dirty="0" smtClean="0"/>
              <a:t>CROP DIVERSIFICATION &amp; ALTERNATE LIVELIHOODS</a:t>
            </a:r>
          </a:p>
          <a:p>
            <a:pPr lvl="1"/>
            <a:r>
              <a:rPr lang="en-US" dirty="0" smtClean="0"/>
              <a:t>DIET, FOOD SECURITY AND IN ADDITION ENHANCING HOUSEHOLD BASED ALTERNATE PRODUCTION SYSTEMS</a:t>
            </a:r>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iNDUS-GANGA BASIS WITH STATE BOUNDARIES copy.jpg"/>
          <p:cNvPicPr/>
          <p:nvPr/>
        </p:nvPicPr>
        <p:blipFill>
          <a:blip r:embed="rId2" cstate="print"/>
          <a:stretch>
            <a:fillRect/>
          </a:stretch>
        </p:blipFill>
        <p:spPr>
          <a:xfrm>
            <a:off x="289326" y="76200"/>
            <a:ext cx="8565348" cy="5617018"/>
          </a:xfrm>
          <a:prstGeom prst="rect">
            <a:avLst/>
          </a:prstGeom>
          <a:ln>
            <a:solidFill>
              <a:schemeClr val="accent1"/>
            </a:solidFill>
          </a:ln>
        </p:spPr>
      </p:pic>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ADAPTIVE CAPACITY	</a:t>
            </a:r>
            <a:endParaRPr lang="en-US" dirty="0"/>
          </a:p>
        </p:txBody>
      </p:sp>
      <p:sp>
        <p:nvSpPr>
          <p:cNvPr id="3" name="Content Placeholder 2"/>
          <p:cNvSpPr>
            <a:spLocks noGrp="1"/>
          </p:cNvSpPr>
          <p:nvPr>
            <p:ph sz="quarter" idx="1"/>
          </p:nvPr>
        </p:nvSpPr>
        <p:spPr/>
        <p:txBody>
          <a:bodyPr>
            <a:normAutofit/>
          </a:bodyPr>
          <a:lstStyle/>
          <a:p>
            <a:r>
              <a:rPr lang="en-US" sz="2400" i="1" dirty="0" smtClean="0"/>
              <a:t>TAKING INTO ACCOUNT REDUCING VULNERABILITIES AND INCREASING  RESILIENCE; BACKING COMMUNITIES WITH INFORMATION</a:t>
            </a:r>
          </a:p>
          <a:p>
            <a:pPr lvl="1"/>
            <a:r>
              <a:rPr lang="en-US" sz="2000" i="1" dirty="0" smtClean="0"/>
              <a:t>TO PLAN ADEQUATELY TOWARDS THEIR FOOR SECURITY </a:t>
            </a:r>
          </a:p>
          <a:p>
            <a:pPr lvl="1"/>
            <a:r>
              <a:rPr lang="en-US" sz="2000" i="1" dirty="0" smtClean="0"/>
              <a:t>TO PLAN ADEQUATELY TOWARDS LIVESTOCK NEEDS AND ALTER USES</a:t>
            </a:r>
          </a:p>
          <a:p>
            <a:pPr lvl="1"/>
            <a:r>
              <a:rPr lang="en-US" sz="2000" i="1" dirty="0" smtClean="0"/>
              <a:t>TO UNDERLINE KEY INDICATORS AS TO TAKE LEAD FOR THIS PLANNING IN ADVANCE</a:t>
            </a:r>
          </a:p>
          <a:p>
            <a:pPr lvl="1"/>
            <a:r>
              <a:rPr lang="en-US" sz="2000" i="1" dirty="0" smtClean="0"/>
              <a:t>TO ENGAGE IN EASILY CONVERTIBLE ACTIVITIES WHICH MAY NOT BE LAND BASED BUT (BASED ON AGRI-WASTE) AS A BRANCH OF AGRICULTURE</a:t>
            </a:r>
          </a:p>
          <a:p>
            <a:pPr lvl="1"/>
            <a:endParaRPr lang="en-US" sz="2000" i="1" dirty="0" smtClean="0"/>
          </a:p>
          <a:p>
            <a:pPr lvl="1"/>
            <a:endParaRPr lang="en-US" sz="2000" i="1" dirty="0" smtClean="0"/>
          </a:p>
          <a:p>
            <a:pPr lvl="1"/>
            <a:endParaRPr lang="en-US" sz="2200" i="1"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Vulnerability</a:t>
            </a:r>
            <a:endParaRPr lang="en-US" dirty="0"/>
          </a:p>
        </p:txBody>
      </p:sp>
      <p:sp>
        <p:nvSpPr>
          <p:cNvPr id="3" name="Content Placeholder 2"/>
          <p:cNvSpPr>
            <a:spLocks noGrp="1"/>
          </p:cNvSpPr>
          <p:nvPr>
            <p:ph sz="quarter" idx="1"/>
          </p:nvPr>
        </p:nvSpPr>
        <p:spPr/>
        <p:txBody>
          <a:bodyPr/>
          <a:lstStyle/>
          <a:p>
            <a:pPr lvl="1"/>
            <a:r>
              <a:rPr lang="en-US" dirty="0" smtClean="0"/>
              <a:t>By events which are geologically induced (</a:t>
            </a:r>
            <a:r>
              <a:rPr lang="en-US" dirty="0" smtClean="0"/>
              <a:t>earthquakes</a:t>
            </a:r>
            <a:r>
              <a:rPr lang="en-US" dirty="0" smtClean="0"/>
              <a:t>, young formations </a:t>
            </a:r>
            <a:r>
              <a:rPr lang="en-US" dirty="0" smtClean="0"/>
              <a:t> </a:t>
            </a:r>
            <a:r>
              <a:rPr lang="en-US" dirty="0" smtClean="0"/>
              <a:t>etc.) but are visible</a:t>
            </a:r>
          </a:p>
          <a:p>
            <a:pPr lvl="1"/>
            <a:r>
              <a:rPr lang="en-US" dirty="0" smtClean="0"/>
              <a:t>By events triggered by State’s development of physical infrastructure with least understanding of physiographic nature</a:t>
            </a:r>
          </a:p>
          <a:p>
            <a:pPr lvl="1"/>
            <a:r>
              <a:rPr lang="en-US" dirty="0" smtClean="0"/>
              <a:t>By events which are an outcome of larger weather phenomenon and which are not visible or for which the source of impact cannot be easily pointed at, like temperature rise, increased or decreased rainfall</a:t>
            </a:r>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High Altitude Environmental Components	</a:t>
            </a:r>
            <a:endParaRPr lang="en-US" dirty="0"/>
          </a:p>
        </p:txBody>
      </p:sp>
      <p:sp>
        <p:nvSpPr>
          <p:cNvPr id="3" name="Content Placeholder 2"/>
          <p:cNvSpPr>
            <a:spLocks noGrp="1"/>
          </p:cNvSpPr>
          <p:nvPr>
            <p:ph sz="quarter" idx="1"/>
          </p:nvPr>
        </p:nvSpPr>
        <p:spPr/>
        <p:txBody>
          <a:bodyPr>
            <a:normAutofit/>
          </a:bodyPr>
          <a:lstStyle/>
          <a:p>
            <a:r>
              <a:rPr lang="en-US" dirty="0" smtClean="0"/>
              <a:t>Glaciers &amp; Glacial Fed River Systems</a:t>
            </a:r>
          </a:p>
          <a:p>
            <a:r>
              <a:rPr lang="en-US" dirty="0" smtClean="0"/>
              <a:t>High Density Forests &amp; low Density Population</a:t>
            </a:r>
          </a:p>
          <a:p>
            <a:r>
              <a:rPr lang="en-US" dirty="0" smtClean="0"/>
              <a:t>Protected Areas (NDBR, Valley of Flowers), Alpine Shrubs and Meadows </a:t>
            </a:r>
          </a:p>
          <a:p>
            <a:endParaRPr lang="en-US" dirty="0" smtClean="0"/>
          </a:p>
          <a:p>
            <a:endParaRPr lang="en-US" dirty="0" smtClean="0"/>
          </a:p>
          <a:p>
            <a:pPr>
              <a:buNone/>
            </a:pPr>
            <a:endParaRPr lang="en-US" dirty="0" smtClean="0"/>
          </a:p>
          <a:p>
            <a:r>
              <a:rPr lang="en-US" i="1" dirty="0" smtClean="0"/>
              <a:t>Vulnerable are communities in the Glacial Margins as well as </a:t>
            </a:r>
            <a:r>
              <a:rPr lang="en-US" i="1" dirty="0" smtClean="0"/>
              <a:t>those with livelihood </a:t>
            </a:r>
            <a:r>
              <a:rPr lang="en-US" i="1" dirty="0" smtClean="0"/>
              <a:t>based </a:t>
            </a:r>
            <a:r>
              <a:rPr lang="en-US" i="1" dirty="0" smtClean="0"/>
              <a:t>on restricted resources (National Parks)</a:t>
            </a:r>
            <a:endParaRPr lang="en-US" i="1" dirty="0" smtClean="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Mid Altitude Environmental Components </a:t>
            </a:r>
            <a:endParaRPr lang="en-US" dirty="0"/>
          </a:p>
        </p:txBody>
      </p:sp>
      <p:sp>
        <p:nvSpPr>
          <p:cNvPr id="3" name="Content Placeholder 2"/>
          <p:cNvSpPr>
            <a:spLocks noGrp="1"/>
          </p:cNvSpPr>
          <p:nvPr>
            <p:ph sz="quarter" idx="1"/>
          </p:nvPr>
        </p:nvSpPr>
        <p:spPr/>
        <p:txBody>
          <a:bodyPr/>
          <a:lstStyle/>
          <a:p>
            <a:r>
              <a:rPr lang="en-US" dirty="0" err="1" smtClean="0"/>
              <a:t>Rainshadow</a:t>
            </a:r>
            <a:r>
              <a:rPr lang="en-US" dirty="0" smtClean="0"/>
              <a:t> Areas &amp; Hydro Projects</a:t>
            </a:r>
          </a:p>
          <a:p>
            <a:r>
              <a:rPr lang="en-US" dirty="0" smtClean="0"/>
              <a:t>Valley Agriculture &amp; Horticulture Potential</a:t>
            </a:r>
          </a:p>
          <a:p>
            <a:r>
              <a:rPr lang="en-US" dirty="0" smtClean="0"/>
              <a:t>More Urbanisation and Physical Development</a:t>
            </a:r>
          </a:p>
          <a:p>
            <a:r>
              <a:rPr lang="en-US" dirty="0" smtClean="0"/>
              <a:t>Intense Development Activity</a:t>
            </a:r>
          </a:p>
          <a:p>
            <a:endParaRPr lang="en-US" dirty="0" smtClean="0"/>
          </a:p>
          <a:p>
            <a:endParaRPr lang="en-US" dirty="0" smtClean="0"/>
          </a:p>
          <a:p>
            <a:endParaRPr lang="en-US" dirty="0" smtClean="0"/>
          </a:p>
          <a:p>
            <a:pPr>
              <a:buNone/>
            </a:pPr>
            <a:endParaRPr lang="en-US" dirty="0" smtClean="0"/>
          </a:p>
          <a:p>
            <a:r>
              <a:rPr lang="en-US" i="1" dirty="0" smtClean="0"/>
              <a:t>Vulnerable are farming communities, </a:t>
            </a:r>
            <a:r>
              <a:rPr lang="en-US" i="1" dirty="0" err="1" smtClean="0"/>
              <a:t>graziers</a:t>
            </a:r>
            <a:r>
              <a:rPr lang="en-US" i="1" dirty="0" smtClean="0"/>
              <a:t> especially nomads</a:t>
            </a:r>
            <a:endParaRPr lang="en-US" i="1" dirty="0" smtClean="0"/>
          </a:p>
          <a:p>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Low Altitude Environment Components</a:t>
            </a:r>
            <a:endParaRPr lang="en-US" dirty="0"/>
          </a:p>
        </p:txBody>
      </p:sp>
      <p:sp>
        <p:nvSpPr>
          <p:cNvPr id="3" name="Content Placeholder 2"/>
          <p:cNvSpPr>
            <a:spLocks noGrp="1"/>
          </p:cNvSpPr>
          <p:nvPr>
            <p:ph sz="quarter" idx="1"/>
          </p:nvPr>
        </p:nvSpPr>
        <p:spPr/>
        <p:txBody>
          <a:bodyPr/>
          <a:lstStyle/>
          <a:p>
            <a:r>
              <a:rPr lang="en-US" dirty="0" smtClean="0"/>
              <a:t>Agriculture dominates Land Use</a:t>
            </a:r>
          </a:p>
          <a:p>
            <a:r>
              <a:rPr lang="en-US" dirty="0" smtClean="0"/>
              <a:t>Urbanisation Continues (63 Urban </a:t>
            </a:r>
            <a:r>
              <a:rPr lang="en-US" dirty="0" err="1" smtClean="0"/>
              <a:t>Centres</a:t>
            </a:r>
            <a:r>
              <a:rPr lang="en-US" dirty="0" smtClean="0"/>
              <a:t> in </a:t>
            </a:r>
            <a:r>
              <a:rPr lang="en-US" dirty="0" err="1" smtClean="0"/>
              <a:t>Uttarakhand</a:t>
            </a:r>
            <a:r>
              <a:rPr lang="en-US" dirty="0" smtClean="0"/>
              <a:t>)</a:t>
            </a:r>
          </a:p>
          <a:p>
            <a:r>
              <a:rPr lang="en-US" dirty="0" smtClean="0"/>
              <a:t>Protected Areas, </a:t>
            </a:r>
            <a:r>
              <a:rPr lang="en-US" dirty="0" err="1" smtClean="0"/>
              <a:t>Industrialisation</a:t>
            </a:r>
            <a:r>
              <a:rPr lang="en-US" dirty="0" smtClean="0"/>
              <a:t> and Poor forests</a:t>
            </a:r>
          </a:p>
          <a:p>
            <a:r>
              <a:rPr lang="en-US" dirty="0" err="1" smtClean="0"/>
              <a:t>Bhabar</a:t>
            </a:r>
            <a:r>
              <a:rPr lang="en-US" dirty="0" smtClean="0"/>
              <a:t> – </a:t>
            </a:r>
            <a:r>
              <a:rPr lang="en-US" dirty="0" err="1" smtClean="0"/>
              <a:t>Terai</a:t>
            </a:r>
            <a:r>
              <a:rPr lang="en-US" dirty="0" smtClean="0"/>
              <a:t> Region</a:t>
            </a:r>
          </a:p>
          <a:p>
            <a:endParaRPr lang="en-US" dirty="0" smtClean="0"/>
          </a:p>
          <a:p>
            <a:endParaRPr lang="en-US" dirty="0" smtClean="0"/>
          </a:p>
          <a:p>
            <a:pPr>
              <a:buNone/>
            </a:pPr>
            <a:endParaRPr lang="en-US" dirty="0" smtClean="0"/>
          </a:p>
          <a:p>
            <a:r>
              <a:rPr lang="en-US" i="1" dirty="0" smtClean="0"/>
              <a:t>Vulnerable are farming communities but the risk is for larger population </a:t>
            </a:r>
            <a:r>
              <a:rPr lang="en-US" i="1" dirty="0" smtClean="0"/>
              <a:t>is due </a:t>
            </a:r>
            <a:r>
              <a:rPr lang="en-US" i="1" dirty="0" smtClean="0"/>
              <a:t>to additional pollution</a:t>
            </a:r>
            <a:endParaRPr lang="en-US" i="1"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Vulnerability Parameters</a:t>
            </a:r>
            <a:endParaRPr lang="en-US" dirty="0"/>
          </a:p>
        </p:txBody>
      </p:sp>
      <p:sp>
        <p:nvSpPr>
          <p:cNvPr id="3" name="Content Placeholder 2"/>
          <p:cNvSpPr>
            <a:spLocks noGrp="1"/>
          </p:cNvSpPr>
          <p:nvPr>
            <p:ph sz="quarter" idx="1"/>
          </p:nvPr>
        </p:nvSpPr>
        <p:spPr/>
        <p:txBody>
          <a:bodyPr>
            <a:normAutofit fontScale="92500" lnSpcReduction="20000"/>
          </a:bodyPr>
          <a:lstStyle/>
          <a:p>
            <a:r>
              <a:rPr lang="en-US" dirty="0" smtClean="0"/>
              <a:t>Geological Transformational changes natural, stressed further due to developmental activities.</a:t>
            </a:r>
          </a:p>
          <a:p>
            <a:r>
              <a:rPr lang="en-US" dirty="0" smtClean="0"/>
              <a:t>Carbon neutral settlements few, in interiors</a:t>
            </a:r>
          </a:p>
          <a:p>
            <a:r>
              <a:rPr lang="en-US" dirty="0" smtClean="0"/>
              <a:t>Small farmlands (</a:t>
            </a:r>
            <a:r>
              <a:rPr lang="en-US" sz="1500" dirty="0" smtClean="0"/>
              <a:t>MARGINAL LAND HOLDINGS LESS THAN 1 HECTARES = 6,28,000</a:t>
            </a:r>
            <a:r>
              <a:rPr lang="en-US" sz="2200" dirty="0" smtClean="0"/>
              <a:t>)</a:t>
            </a:r>
            <a:r>
              <a:rPr lang="en-US" dirty="0" smtClean="0"/>
              <a:t>, inputs cost high (material, </a:t>
            </a:r>
            <a:r>
              <a:rPr lang="en-US" dirty="0" err="1" smtClean="0"/>
              <a:t>labour</a:t>
            </a:r>
            <a:r>
              <a:rPr lang="en-US" dirty="0" smtClean="0"/>
              <a:t>)</a:t>
            </a:r>
          </a:p>
          <a:p>
            <a:r>
              <a:rPr lang="en-US" dirty="0" smtClean="0"/>
              <a:t>Abrupt Temperature Variance disturbing sowing-harvesting cycles</a:t>
            </a:r>
          </a:p>
          <a:p>
            <a:r>
              <a:rPr lang="en-US" dirty="0" smtClean="0"/>
              <a:t>Western Disturbance prolonging – erratic rainfall, humidity, moisture conditions!</a:t>
            </a:r>
          </a:p>
          <a:p>
            <a:r>
              <a:rPr lang="en-US" dirty="0" smtClean="0"/>
              <a:t>Monocultures – reduces both floral and fauna diversity. Outcome of Forest Diversion for large projects. 626 sq. km in UKD; &gt;150 sq. km in HP?</a:t>
            </a:r>
          </a:p>
          <a:p>
            <a:r>
              <a:rPr lang="en-US" dirty="0" smtClean="0"/>
              <a:t>Climate too risky for cash crops / horticulture crops (mid to big farmers). Cereal crops – small &amp; marginal farmers </a:t>
            </a:r>
          </a:p>
          <a:p>
            <a:endParaRPr lang="en-US" dirty="0" smtClean="0"/>
          </a:p>
          <a:p>
            <a:endParaRPr lang="en-US" dirty="0" smtClean="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nvGraphicFramePr>
        <p:xfrm>
          <a:off x="762000" y="1600200"/>
          <a:ext cx="7620000" cy="4800596"/>
        </p:xfrm>
        <a:graphic>
          <a:graphicData uri="http://schemas.openxmlformats.org/drawingml/2006/table">
            <a:tbl>
              <a:tblPr/>
              <a:tblGrid>
                <a:gridCol w="1371599"/>
                <a:gridCol w="1524000"/>
                <a:gridCol w="1371600"/>
                <a:gridCol w="1143000"/>
                <a:gridCol w="990600"/>
                <a:gridCol w="1219201"/>
              </a:tblGrid>
              <a:tr h="291453">
                <a:tc gridSpan="6">
                  <a:txBody>
                    <a:bodyPr/>
                    <a:lstStyle/>
                    <a:p>
                      <a:pPr marL="0" marR="0" algn="ctr">
                        <a:spcBef>
                          <a:spcPts val="0"/>
                        </a:spcBef>
                        <a:spcAft>
                          <a:spcPts val="0"/>
                        </a:spcAft>
                      </a:pPr>
                      <a:r>
                        <a:rPr lang="en-US" sz="1000" b="1" dirty="0">
                          <a:latin typeface="Calibri"/>
                          <a:ea typeface="Calibri"/>
                          <a:cs typeface="Times New Roman"/>
                        </a:rPr>
                        <a:t>District wise Comparison of Annual Normal Rainfall with Frequency of Annual Rainfall in District</a:t>
                      </a:r>
                      <a:endParaRPr lang="en-US" sz="1100" dirty="0">
                        <a:latin typeface="Calibri"/>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503230">
                <a:tc rowSpan="2">
                  <a:txBody>
                    <a:bodyPr/>
                    <a:lstStyle/>
                    <a:p>
                      <a:pPr marL="0" marR="0">
                        <a:spcBef>
                          <a:spcPts val="0"/>
                        </a:spcBef>
                        <a:spcAft>
                          <a:spcPts val="0"/>
                        </a:spcAft>
                      </a:pPr>
                      <a:r>
                        <a:rPr lang="en-US" sz="1000">
                          <a:solidFill>
                            <a:srgbClr val="000000"/>
                          </a:solidFill>
                          <a:latin typeface="Calibri"/>
                          <a:ea typeface="Times New Roman"/>
                          <a:cs typeface="Times New Roman"/>
                        </a:rPr>
                        <a:t>Districts</a:t>
                      </a:r>
                      <a:endParaRPr lang="en-US" sz="1100">
                        <a:latin typeface="Calibri"/>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2">
                  <a:txBody>
                    <a:bodyPr/>
                    <a:lstStyle/>
                    <a:p>
                      <a:pPr marL="0" marR="0">
                        <a:spcBef>
                          <a:spcPts val="0"/>
                        </a:spcBef>
                        <a:spcAft>
                          <a:spcPts val="0"/>
                        </a:spcAft>
                      </a:pPr>
                      <a:r>
                        <a:rPr lang="en-US" sz="1000">
                          <a:solidFill>
                            <a:srgbClr val="000000"/>
                          </a:solidFill>
                          <a:latin typeface="Calibri"/>
                          <a:ea typeface="Times New Roman"/>
                          <a:cs typeface="Times New Roman"/>
                        </a:rPr>
                        <a:t>Average Annual Rainfall Normals (mm)</a:t>
                      </a:r>
                      <a:endParaRPr lang="en-US" sz="1100">
                        <a:latin typeface="Calibri"/>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2">
                  <a:txBody>
                    <a:bodyPr/>
                    <a:lstStyle/>
                    <a:p>
                      <a:pPr marL="0" marR="0">
                        <a:spcBef>
                          <a:spcPts val="0"/>
                        </a:spcBef>
                        <a:spcAft>
                          <a:spcPts val="0"/>
                        </a:spcAft>
                      </a:pPr>
                      <a:r>
                        <a:rPr lang="en-US" sz="1000">
                          <a:solidFill>
                            <a:srgbClr val="000000"/>
                          </a:solidFill>
                          <a:latin typeface="Calibri"/>
                          <a:ea typeface="Times New Roman"/>
                          <a:cs typeface="Times New Roman"/>
                        </a:rPr>
                        <a:t>No. of Years of Data</a:t>
                      </a:r>
                      <a:endParaRPr lang="en-US" sz="1100">
                        <a:latin typeface="Calibri"/>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3">
                  <a:txBody>
                    <a:bodyPr/>
                    <a:lstStyle/>
                    <a:p>
                      <a:pPr marL="0" marR="0" algn="ctr">
                        <a:spcBef>
                          <a:spcPts val="0"/>
                        </a:spcBef>
                        <a:spcAft>
                          <a:spcPts val="0"/>
                        </a:spcAft>
                      </a:pPr>
                      <a:r>
                        <a:rPr lang="en-US" sz="1000">
                          <a:solidFill>
                            <a:srgbClr val="000000"/>
                          </a:solidFill>
                          <a:latin typeface="Calibri"/>
                          <a:ea typeface="Times New Roman"/>
                          <a:cs typeface="Times New Roman"/>
                        </a:rPr>
                        <a:t>Percentage of Cases (years as in Col.III) occurring w.r.t. Rainfall Normals</a:t>
                      </a:r>
                      <a:endParaRPr lang="en-US" sz="1100">
                        <a:latin typeface="Calibri"/>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r>
              <a:tr h="282018">
                <a:tc vMerge="1">
                  <a:txBody>
                    <a:bodyPr/>
                    <a:lstStyle/>
                    <a:p>
                      <a:endParaRPr lang="en-US"/>
                    </a:p>
                  </a:txBody>
                  <a:tcPr/>
                </a:tc>
                <a:tc vMerge="1">
                  <a:txBody>
                    <a:bodyPr/>
                    <a:lstStyle/>
                    <a:p>
                      <a:endParaRPr lang="en-US"/>
                    </a:p>
                  </a:txBody>
                  <a:tcPr/>
                </a:tc>
                <a:tc vMerge="1">
                  <a:txBody>
                    <a:bodyPr/>
                    <a:lstStyle/>
                    <a:p>
                      <a:endParaRPr lang="en-US"/>
                    </a:p>
                  </a:txBody>
                  <a:tcPr/>
                </a:tc>
                <a:tc>
                  <a:txBody>
                    <a:bodyPr/>
                    <a:lstStyle/>
                    <a:p>
                      <a:pPr marL="0" marR="0">
                        <a:spcBef>
                          <a:spcPts val="0"/>
                        </a:spcBef>
                        <a:spcAft>
                          <a:spcPts val="0"/>
                        </a:spcAft>
                      </a:pPr>
                      <a:r>
                        <a:rPr lang="en-US" sz="1000" b="1" dirty="0">
                          <a:solidFill>
                            <a:srgbClr val="000000"/>
                          </a:solidFill>
                          <a:latin typeface="Calibri"/>
                          <a:ea typeface="Times New Roman"/>
                          <a:cs typeface="Times New Roman"/>
                        </a:rPr>
                        <a:t>Normal</a:t>
                      </a:r>
                      <a:endParaRPr lang="en-US" sz="1100" b="1" dirty="0">
                        <a:latin typeface="Calibri"/>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000">
                          <a:solidFill>
                            <a:srgbClr val="000000"/>
                          </a:solidFill>
                          <a:latin typeface="Calibri"/>
                          <a:ea typeface="Times New Roman"/>
                          <a:cs typeface="Times New Roman"/>
                        </a:rPr>
                        <a:t>Excess</a:t>
                      </a:r>
                      <a:endParaRPr lang="en-US" sz="1100">
                        <a:latin typeface="Calibri"/>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000">
                          <a:solidFill>
                            <a:srgbClr val="000000"/>
                          </a:solidFill>
                          <a:latin typeface="Calibri"/>
                          <a:ea typeface="Times New Roman"/>
                          <a:cs typeface="Times New Roman"/>
                        </a:rPr>
                        <a:t>Low</a:t>
                      </a:r>
                      <a:endParaRPr lang="en-US" sz="1100">
                        <a:latin typeface="Calibri"/>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14518">
                <a:tc>
                  <a:txBody>
                    <a:bodyPr/>
                    <a:lstStyle/>
                    <a:p>
                      <a:pPr marL="0" marR="0">
                        <a:spcBef>
                          <a:spcPts val="0"/>
                        </a:spcBef>
                        <a:spcAft>
                          <a:spcPts val="0"/>
                        </a:spcAft>
                      </a:pPr>
                      <a:r>
                        <a:rPr lang="en-US" sz="1000" i="1">
                          <a:solidFill>
                            <a:srgbClr val="000000"/>
                          </a:solidFill>
                          <a:latin typeface="Calibri"/>
                          <a:ea typeface="Times New Roman"/>
                          <a:cs typeface="Times New Roman"/>
                        </a:rPr>
                        <a:t>Col. I</a:t>
                      </a:r>
                      <a:endParaRPr lang="en-US" sz="1100">
                        <a:latin typeface="Calibri"/>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000" i="1">
                          <a:solidFill>
                            <a:srgbClr val="000000"/>
                          </a:solidFill>
                          <a:latin typeface="Calibri"/>
                          <a:ea typeface="Times New Roman"/>
                          <a:cs typeface="Times New Roman"/>
                        </a:rPr>
                        <a:t>Col. II</a:t>
                      </a:r>
                      <a:endParaRPr lang="en-US" sz="11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000" i="1">
                          <a:solidFill>
                            <a:srgbClr val="000000"/>
                          </a:solidFill>
                          <a:latin typeface="Calibri"/>
                          <a:ea typeface="Times New Roman"/>
                          <a:cs typeface="Times New Roman"/>
                        </a:rPr>
                        <a:t>Col. III</a:t>
                      </a:r>
                      <a:endParaRPr lang="en-US" sz="11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000" b="1" i="1" dirty="0">
                          <a:solidFill>
                            <a:srgbClr val="000000"/>
                          </a:solidFill>
                          <a:latin typeface="Calibri"/>
                          <a:ea typeface="Times New Roman"/>
                          <a:cs typeface="Times New Roman"/>
                        </a:rPr>
                        <a:t>Col. IV</a:t>
                      </a:r>
                      <a:endParaRPr lang="en-US" sz="1100" b="1"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000" i="1">
                          <a:solidFill>
                            <a:srgbClr val="000000"/>
                          </a:solidFill>
                          <a:latin typeface="Calibri"/>
                          <a:ea typeface="Times New Roman"/>
                          <a:cs typeface="Times New Roman"/>
                        </a:rPr>
                        <a:t>Col. V</a:t>
                      </a:r>
                      <a:endParaRPr lang="en-US" sz="11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000" i="1">
                          <a:solidFill>
                            <a:srgbClr val="000000"/>
                          </a:solidFill>
                          <a:latin typeface="Calibri"/>
                          <a:ea typeface="Times New Roman"/>
                          <a:cs typeface="Times New Roman"/>
                        </a:rPr>
                        <a:t>Col. VI</a:t>
                      </a:r>
                      <a:endParaRPr lang="en-US" sz="11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14518">
                <a:tc>
                  <a:txBody>
                    <a:bodyPr/>
                    <a:lstStyle/>
                    <a:p>
                      <a:pPr marL="0" marR="0">
                        <a:spcBef>
                          <a:spcPts val="0"/>
                        </a:spcBef>
                        <a:spcAft>
                          <a:spcPts val="0"/>
                        </a:spcAft>
                      </a:pPr>
                      <a:r>
                        <a:rPr lang="en-US" sz="1000" dirty="0">
                          <a:solidFill>
                            <a:srgbClr val="000000"/>
                          </a:solidFill>
                          <a:latin typeface="Calibri"/>
                          <a:ea typeface="Times New Roman"/>
                          <a:cs typeface="Times New Roman"/>
                        </a:rPr>
                        <a:t>Bilaspur </a:t>
                      </a:r>
                      <a:r>
                        <a:rPr lang="en-US" sz="1000" dirty="0" smtClean="0">
                          <a:solidFill>
                            <a:srgbClr val="000000"/>
                          </a:solidFill>
                          <a:latin typeface="Calibri"/>
                          <a:ea typeface="Times New Roman"/>
                          <a:cs typeface="Times New Roman"/>
                        </a:rPr>
                        <a:t> (300-900m)</a:t>
                      </a:r>
                      <a:endParaRPr lang="en-US" sz="1100" dirty="0">
                        <a:latin typeface="Calibri"/>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lumMod val="90000"/>
                      </a:schemeClr>
                    </a:solidFill>
                  </a:tcPr>
                </a:tc>
                <a:tc>
                  <a:txBody>
                    <a:bodyPr/>
                    <a:lstStyle/>
                    <a:p>
                      <a:pPr marL="0" marR="0" algn="r">
                        <a:spcBef>
                          <a:spcPts val="0"/>
                        </a:spcBef>
                        <a:spcAft>
                          <a:spcPts val="0"/>
                        </a:spcAft>
                      </a:pPr>
                      <a:r>
                        <a:rPr lang="en-US" sz="1000" dirty="0">
                          <a:solidFill>
                            <a:srgbClr val="000000"/>
                          </a:solidFill>
                          <a:latin typeface="Calibri"/>
                          <a:ea typeface="Times New Roman"/>
                          <a:cs typeface="Times New Roman"/>
                        </a:rPr>
                        <a:t>1256.7</a:t>
                      </a:r>
                      <a:endParaRPr lang="en-US" sz="1100" dirty="0">
                        <a:latin typeface="Calibri"/>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lumMod val="90000"/>
                      </a:schemeClr>
                    </a:solidFill>
                  </a:tcPr>
                </a:tc>
                <a:tc>
                  <a:txBody>
                    <a:bodyPr/>
                    <a:lstStyle/>
                    <a:p>
                      <a:pPr marL="0" marR="0" algn="r">
                        <a:spcBef>
                          <a:spcPts val="0"/>
                        </a:spcBef>
                        <a:spcAft>
                          <a:spcPts val="0"/>
                        </a:spcAft>
                      </a:pPr>
                      <a:r>
                        <a:rPr lang="en-US" sz="1000" dirty="0">
                          <a:solidFill>
                            <a:srgbClr val="000000"/>
                          </a:solidFill>
                          <a:latin typeface="Calibri"/>
                          <a:ea typeface="Times New Roman"/>
                          <a:cs typeface="Times New Roman"/>
                        </a:rPr>
                        <a:t>37</a:t>
                      </a:r>
                      <a:endParaRPr lang="en-US" sz="1100" dirty="0">
                        <a:latin typeface="Calibri"/>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lumMod val="90000"/>
                      </a:schemeClr>
                    </a:solidFill>
                  </a:tcPr>
                </a:tc>
                <a:tc>
                  <a:txBody>
                    <a:bodyPr/>
                    <a:lstStyle/>
                    <a:p>
                      <a:pPr marL="0" marR="0" algn="r">
                        <a:spcBef>
                          <a:spcPts val="0"/>
                        </a:spcBef>
                        <a:spcAft>
                          <a:spcPts val="0"/>
                        </a:spcAft>
                      </a:pPr>
                      <a:r>
                        <a:rPr lang="en-US" sz="1000" b="1" dirty="0">
                          <a:solidFill>
                            <a:srgbClr val="000000"/>
                          </a:solidFill>
                          <a:latin typeface="Calibri"/>
                          <a:ea typeface="Times New Roman"/>
                          <a:cs typeface="Times New Roman"/>
                        </a:rPr>
                        <a:t>18.92</a:t>
                      </a:r>
                      <a:endParaRPr lang="en-US" sz="1100" b="1" dirty="0">
                        <a:latin typeface="Calibri"/>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lumMod val="90000"/>
                      </a:schemeClr>
                    </a:solidFill>
                  </a:tcPr>
                </a:tc>
                <a:tc>
                  <a:txBody>
                    <a:bodyPr/>
                    <a:lstStyle/>
                    <a:p>
                      <a:pPr marL="0" marR="0" algn="r">
                        <a:spcBef>
                          <a:spcPts val="0"/>
                        </a:spcBef>
                        <a:spcAft>
                          <a:spcPts val="0"/>
                        </a:spcAft>
                      </a:pPr>
                      <a:r>
                        <a:rPr lang="en-US" sz="1000">
                          <a:solidFill>
                            <a:srgbClr val="000000"/>
                          </a:solidFill>
                          <a:latin typeface="Calibri"/>
                          <a:ea typeface="Times New Roman"/>
                          <a:cs typeface="Times New Roman"/>
                        </a:rPr>
                        <a:t>40.54</a:t>
                      </a:r>
                      <a:endParaRPr lang="en-US" sz="1100">
                        <a:latin typeface="Calibri"/>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lumMod val="90000"/>
                      </a:schemeClr>
                    </a:solidFill>
                  </a:tcPr>
                </a:tc>
                <a:tc>
                  <a:txBody>
                    <a:bodyPr/>
                    <a:lstStyle/>
                    <a:p>
                      <a:pPr marL="0" marR="0" algn="r">
                        <a:spcBef>
                          <a:spcPts val="0"/>
                        </a:spcBef>
                        <a:spcAft>
                          <a:spcPts val="0"/>
                        </a:spcAft>
                      </a:pPr>
                      <a:r>
                        <a:rPr lang="en-US" sz="1000">
                          <a:solidFill>
                            <a:srgbClr val="000000"/>
                          </a:solidFill>
                          <a:latin typeface="Calibri"/>
                          <a:ea typeface="Times New Roman"/>
                          <a:cs typeface="Times New Roman"/>
                        </a:rPr>
                        <a:t>40.54</a:t>
                      </a:r>
                      <a:endParaRPr lang="en-US" sz="1100">
                        <a:latin typeface="Calibri"/>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lumMod val="90000"/>
                      </a:schemeClr>
                    </a:solidFill>
                  </a:tcPr>
                </a:tc>
              </a:tr>
              <a:tr h="314518">
                <a:tc>
                  <a:txBody>
                    <a:bodyPr/>
                    <a:lstStyle/>
                    <a:p>
                      <a:pPr marL="0" marR="0">
                        <a:spcBef>
                          <a:spcPts val="0"/>
                        </a:spcBef>
                        <a:spcAft>
                          <a:spcPts val="0"/>
                        </a:spcAft>
                      </a:pPr>
                      <a:r>
                        <a:rPr lang="en-US" sz="1000" dirty="0" smtClean="0">
                          <a:solidFill>
                            <a:srgbClr val="000000"/>
                          </a:solidFill>
                          <a:latin typeface="Calibri"/>
                          <a:ea typeface="Times New Roman"/>
                          <a:cs typeface="Times New Roman"/>
                        </a:rPr>
                        <a:t>Hamirpur  (300-900)</a:t>
                      </a:r>
                      <a:endParaRPr lang="en-US" sz="1100" dirty="0">
                        <a:latin typeface="Calibri"/>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lumMod val="90000"/>
                      </a:schemeClr>
                    </a:solidFill>
                  </a:tcPr>
                </a:tc>
                <a:tc>
                  <a:txBody>
                    <a:bodyPr/>
                    <a:lstStyle/>
                    <a:p>
                      <a:pPr marL="0" marR="0" algn="r">
                        <a:spcBef>
                          <a:spcPts val="0"/>
                        </a:spcBef>
                        <a:spcAft>
                          <a:spcPts val="0"/>
                        </a:spcAft>
                      </a:pPr>
                      <a:r>
                        <a:rPr lang="en-US" sz="1000" dirty="0">
                          <a:solidFill>
                            <a:srgbClr val="000000"/>
                          </a:solidFill>
                          <a:latin typeface="Calibri"/>
                          <a:ea typeface="Times New Roman"/>
                          <a:cs typeface="Times New Roman"/>
                        </a:rPr>
                        <a:t>1462.6</a:t>
                      </a:r>
                      <a:endParaRPr lang="en-US" sz="1100" dirty="0">
                        <a:latin typeface="Calibri"/>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lumMod val="90000"/>
                      </a:schemeClr>
                    </a:solidFill>
                  </a:tcPr>
                </a:tc>
                <a:tc>
                  <a:txBody>
                    <a:bodyPr/>
                    <a:lstStyle/>
                    <a:p>
                      <a:pPr marL="0" marR="0" algn="r">
                        <a:spcBef>
                          <a:spcPts val="0"/>
                        </a:spcBef>
                        <a:spcAft>
                          <a:spcPts val="0"/>
                        </a:spcAft>
                      </a:pPr>
                      <a:r>
                        <a:rPr lang="en-US" sz="1000" dirty="0">
                          <a:solidFill>
                            <a:srgbClr val="000000"/>
                          </a:solidFill>
                          <a:latin typeface="Calibri"/>
                          <a:ea typeface="Times New Roman"/>
                          <a:cs typeface="Times New Roman"/>
                        </a:rPr>
                        <a:t>32</a:t>
                      </a:r>
                      <a:endParaRPr lang="en-US" sz="1100" dirty="0">
                        <a:latin typeface="Calibri"/>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lumMod val="90000"/>
                      </a:schemeClr>
                    </a:solidFill>
                  </a:tcPr>
                </a:tc>
                <a:tc>
                  <a:txBody>
                    <a:bodyPr/>
                    <a:lstStyle/>
                    <a:p>
                      <a:pPr marL="0" marR="0" algn="r">
                        <a:spcBef>
                          <a:spcPts val="0"/>
                        </a:spcBef>
                        <a:spcAft>
                          <a:spcPts val="0"/>
                        </a:spcAft>
                      </a:pPr>
                      <a:r>
                        <a:rPr lang="en-US" sz="1000" b="1" dirty="0">
                          <a:solidFill>
                            <a:srgbClr val="000000"/>
                          </a:solidFill>
                          <a:latin typeface="Calibri"/>
                          <a:ea typeface="Times New Roman"/>
                          <a:cs typeface="Times New Roman"/>
                        </a:rPr>
                        <a:t>15.63</a:t>
                      </a:r>
                      <a:endParaRPr lang="en-US" sz="1100" b="1" dirty="0">
                        <a:latin typeface="Calibri"/>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lumMod val="90000"/>
                      </a:schemeClr>
                    </a:solidFill>
                  </a:tcPr>
                </a:tc>
                <a:tc>
                  <a:txBody>
                    <a:bodyPr/>
                    <a:lstStyle/>
                    <a:p>
                      <a:pPr marL="0" marR="0" algn="r">
                        <a:spcBef>
                          <a:spcPts val="0"/>
                        </a:spcBef>
                        <a:spcAft>
                          <a:spcPts val="0"/>
                        </a:spcAft>
                      </a:pPr>
                      <a:r>
                        <a:rPr lang="en-US" sz="1000" dirty="0">
                          <a:solidFill>
                            <a:srgbClr val="000000"/>
                          </a:solidFill>
                          <a:latin typeface="Calibri"/>
                          <a:ea typeface="Times New Roman"/>
                          <a:cs typeface="Times New Roman"/>
                        </a:rPr>
                        <a:t>40.63</a:t>
                      </a:r>
                      <a:endParaRPr lang="en-US" sz="1100" dirty="0">
                        <a:latin typeface="Calibri"/>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lumMod val="90000"/>
                      </a:schemeClr>
                    </a:solidFill>
                  </a:tcPr>
                </a:tc>
                <a:tc>
                  <a:txBody>
                    <a:bodyPr/>
                    <a:lstStyle/>
                    <a:p>
                      <a:pPr marL="0" marR="0" algn="r">
                        <a:spcBef>
                          <a:spcPts val="0"/>
                        </a:spcBef>
                        <a:spcAft>
                          <a:spcPts val="0"/>
                        </a:spcAft>
                      </a:pPr>
                      <a:r>
                        <a:rPr lang="en-US" sz="1000" dirty="0">
                          <a:solidFill>
                            <a:srgbClr val="000000"/>
                          </a:solidFill>
                          <a:latin typeface="Calibri"/>
                          <a:ea typeface="Times New Roman"/>
                          <a:cs typeface="Times New Roman"/>
                        </a:rPr>
                        <a:t>43.75</a:t>
                      </a:r>
                      <a:endParaRPr lang="en-US" sz="1100" dirty="0">
                        <a:latin typeface="Calibri"/>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lumMod val="90000"/>
                      </a:schemeClr>
                    </a:solidFill>
                  </a:tcPr>
                </a:tc>
              </a:tr>
              <a:tr h="314518">
                <a:tc>
                  <a:txBody>
                    <a:bodyPr/>
                    <a:lstStyle/>
                    <a:p>
                      <a:pPr marL="0" marR="0">
                        <a:spcBef>
                          <a:spcPts val="0"/>
                        </a:spcBef>
                        <a:spcAft>
                          <a:spcPts val="0"/>
                        </a:spcAft>
                      </a:pPr>
                      <a:r>
                        <a:rPr lang="en-US" sz="1000" dirty="0" smtClean="0">
                          <a:solidFill>
                            <a:srgbClr val="000000"/>
                          </a:solidFill>
                          <a:latin typeface="Calibri"/>
                          <a:ea typeface="Times New Roman"/>
                          <a:cs typeface="Times New Roman"/>
                        </a:rPr>
                        <a:t>Una (300-600m)</a:t>
                      </a:r>
                      <a:endParaRPr lang="en-US" sz="1100" dirty="0">
                        <a:latin typeface="Calibri"/>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lumMod val="90000"/>
                      </a:schemeClr>
                    </a:solidFill>
                  </a:tcPr>
                </a:tc>
                <a:tc>
                  <a:txBody>
                    <a:bodyPr/>
                    <a:lstStyle/>
                    <a:p>
                      <a:pPr marL="0" marR="0" algn="r">
                        <a:spcBef>
                          <a:spcPts val="0"/>
                        </a:spcBef>
                        <a:spcAft>
                          <a:spcPts val="0"/>
                        </a:spcAft>
                      </a:pPr>
                      <a:r>
                        <a:rPr lang="en-US" sz="1000" dirty="0">
                          <a:solidFill>
                            <a:srgbClr val="000000"/>
                          </a:solidFill>
                          <a:latin typeface="Calibri"/>
                          <a:ea typeface="Times New Roman"/>
                          <a:cs typeface="Times New Roman"/>
                        </a:rPr>
                        <a:t>1209</a:t>
                      </a:r>
                      <a:endParaRPr lang="en-US" sz="1100" dirty="0">
                        <a:latin typeface="Calibri"/>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lumMod val="90000"/>
                      </a:schemeClr>
                    </a:solidFill>
                  </a:tcPr>
                </a:tc>
                <a:tc>
                  <a:txBody>
                    <a:bodyPr/>
                    <a:lstStyle/>
                    <a:p>
                      <a:pPr marL="0" marR="0" algn="r">
                        <a:spcBef>
                          <a:spcPts val="0"/>
                        </a:spcBef>
                        <a:spcAft>
                          <a:spcPts val="0"/>
                        </a:spcAft>
                      </a:pPr>
                      <a:r>
                        <a:rPr lang="en-US" sz="1000" dirty="0">
                          <a:solidFill>
                            <a:srgbClr val="000000"/>
                          </a:solidFill>
                          <a:latin typeface="Calibri"/>
                          <a:ea typeface="Times New Roman"/>
                          <a:cs typeface="Times New Roman"/>
                        </a:rPr>
                        <a:t>31</a:t>
                      </a:r>
                      <a:endParaRPr lang="en-US" sz="1100" dirty="0">
                        <a:latin typeface="Calibri"/>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lumMod val="90000"/>
                      </a:schemeClr>
                    </a:solidFill>
                  </a:tcPr>
                </a:tc>
                <a:tc>
                  <a:txBody>
                    <a:bodyPr/>
                    <a:lstStyle/>
                    <a:p>
                      <a:pPr marL="0" marR="0" algn="r">
                        <a:spcBef>
                          <a:spcPts val="0"/>
                        </a:spcBef>
                        <a:spcAft>
                          <a:spcPts val="0"/>
                        </a:spcAft>
                      </a:pPr>
                      <a:r>
                        <a:rPr lang="en-US" sz="1000" b="1" dirty="0">
                          <a:solidFill>
                            <a:srgbClr val="000000"/>
                          </a:solidFill>
                          <a:latin typeface="Calibri"/>
                          <a:ea typeface="Times New Roman"/>
                          <a:cs typeface="Times New Roman"/>
                        </a:rPr>
                        <a:t>12.90</a:t>
                      </a:r>
                      <a:endParaRPr lang="en-US" sz="1100" b="1" dirty="0">
                        <a:latin typeface="Calibri"/>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lumMod val="90000"/>
                      </a:schemeClr>
                    </a:solidFill>
                  </a:tcPr>
                </a:tc>
                <a:tc>
                  <a:txBody>
                    <a:bodyPr/>
                    <a:lstStyle/>
                    <a:p>
                      <a:pPr marL="0" marR="0" algn="r">
                        <a:spcBef>
                          <a:spcPts val="0"/>
                        </a:spcBef>
                        <a:spcAft>
                          <a:spcPts val="0"/>
                        </a:spcAft>
                      </a:pPr>
                      <a:r>
                        <a:rPr lang="en-US" sz="1000" dirty="0">
                          <a:solidFill>
                            <a:srgbClr val="000000"/>
                          </a:solidFill>
                          <a:latin typeface="Calibri"/>
                          <a:ea typeface="Times New Roman"/>
                          <a:cs typeface="Times New Roman"/>
                        </a:rPr>
                        <a:t>58.06</a:t>
                      </a:r>
                      <a:endParaRPr lang="en-US" sz="1100" dirty="0">
                        <a:latin typeface="Calibri"/>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lumMod val="90000"/>
                      </a:schemeClr>
                    </a:solidFill>
                  </a:tcPr>
                </a:tc>
                <a:tc>
                  <a:txBody>
                    <a:bodyPr/>
                    <a:lstStyle/>
                    <a:p>
                      <a:pPr marL="0" marR="0" algn="r">
                        <a:spcBef>
                          <a:spcPts val="0"/>
                        </a:spcBef>
                        <a:spcAft>
                          <a:spcPts val="0"/>
                        </a:spcAft>
                      </a:pPr>
                      <a:r>
                        <a:rPr lang="en-US" sz="1000" dirty="0">
                          <a:solidFill>
                            <a:srgbClr val="000000"/>
                          </a:solidFill>
                          <a:latin typeface="Calibri"/>
                          <a:ea typeface="Times New Roman"/>
                          <a:cs typeface="Times New Roman"/>
                        </a:rPr>
                        <a:t>29.03</a:t>
                      </a:r>
                      <a:endParaRPr lang="en-US" sz="1100" dirty="0">
                        <a:latin typeface="Calibri"/>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lumMod val="90000"/>
                      </a:schemeClr>
                    </a:solidFill>
                  </a:tcPr>
                </a:tc>
              </a:tr>
              <a:tr h="314518">
                <a:tc>
                  <a:txBody>
                    <a:bodyPr/>
                    <a:lstStyle/>
                    <a:p>
                      <a:pPr marL="0" marR="0">
                        <a:spcBef>
                          <a:spcPts val="0"/>
                        </a:spcBef>
                        <a:spcAft>
                          <a:spcPts val="0"/>
                        </a:spcAft>
                      </a:pPr>
                      <a:r>
                        <a:rPr lang="en-US" sz="1000" dirty="0" smtClean="0">
                          <a:solidFill>
                            <a:srgbClr val="000000"/>
                          </a:solidFill>
                          <a:latin typeface="Calibri"/>
                          <a:ea typeface="Times New Roman"/>
                          <a:cs typeface="Times New Roman"/>
                        </a:rPr>
                        <a:t>Mandi (900-1800m)</a:t>
                      </a:r>
                      <a:endParaRPr lang="en-US" sz="1100" dirty="0">
                        <a:latin typeface="Calibri"/>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lumMod val="90000"/>
                      </a:schemeClr>
                    </a:solidFill>
                  </a:tcPr>
                </a:tc>
                <a:tc>
                  <a:txBody>
                    <a:bodyPr/>
                    <a:lstStyle/>
                    <a:p>
                      <a:pPr marL="0" marR="0" algn="r">
                        <a:spcBef>
                          <a:spcPts val="0"/>
                        </a:spcBef>
                        <a:spcAft>
                          <a:spcPts val="0"/>
                        </a:spcAft>
                      </a:pPr>
                      <a:r>
                        <a:rPr lang="en-US" sz="1000" dirty="0">
                          <a:solidFill>
                            <a:srgbClr val="000000"/>
                          </a:solidFill>
                          <a:latin typeface="Calibri"/>
                          <a:ea typeface="Times New Roman"/>
                          <a:cs typeface="Times New Roman"/>
                        </a:rPr>
                        <a:t>1564.6</a:t>
                      </a:r>
                      <a:endParaRPr lang="en-US" sz="1100" dirty="0">
                        <a:latin typeface="Calibri"/>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lumMod val="90000"/>
                      </a:schemeClr>
                    </a:solidFill>
                  </a:tcPr>
                </a:tc>
                <a:tc>
                  <a:txBody>
                    <a:bodyPr/>
                    <a:lstStyle/>
                    <a:p>
                      <a:pPr marL="0" marR="0" algn="r">
                        <a:spcBef>
                          <a:spcPts val="0"/>
                        </a:spcBef>
                        <a:spcAft>
                          <a:spcPts val="0"/>
                        </a:spcAft>
                      </a:pPr>
                      <a:r>
                        <a:rPr lang="en-US" sz="1000" dirty="0">
                          <a:solidFill>
                            <a:srgbClr val="000000"/>
                          </a:solidFill>
                          <a:latin typeface="Calibri"/>
                          <a:ea typeface="Times New Roman"/>
                          <a:cs typeface="Times New Roman"/>
                        </a:rPr>
                        <a:t>45</a:t>
                      </a:r>
                      <a:endParaRPr lang="en-US" sz="1100" dirty="0">
                        <a:latin typeface="Calibri"/>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lumMod val="90000"/>
                      </a:schemeClr>
                    </a:solidFill>
                  </a:tcPr>
                </a:tc>
                <a:tc>
                  <a:txBody>
                    <a:bodyPr/>
                    <a:lstStyle/>
                    <a:p>
                      <a:pPr marL="0" marR="0" algn="r">
                        <a:spcBef>
                          <a:spcPts val="0"/>
                        </a:spcBef>
                        <a:spcAft>
                          <a:spcPts val="0"/>
                        </a:spcAft>
                      </a:pPr>
                      <a:r>
                        <a:rPr lang="en-US" sz="1000" b="1" dirty="0">
                          <a:solidFill>
                            <a:srgbClr val="000000"/>
                          </a:solidFill>
                          <a:latin typeface="Calibri"/>
                          <a:ea typeface="Times New Roman"/>
                          <a:cs typeface="Times New Roman"/>
                        </a:rPr>
                        <a:t>13.33</a:t>
                      </a:r>
                      <a:endParaRPr lang="en-US" sz="1100" b="1" dirty="0">
                        <a:latin typeface="Calibri"/>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lumMod val="90000"/>
                      </a:schemeClr>
                    </a:solidFill>
                  </a:tcPr>
                </a:tc>
                <a:tc>
                  <a:txBody>
                    <a:bodyPr/>
                    <a:lstStyle/>
                    <a:p>
                      <a:pPr marL="0" marR="0" algn="r">
                        <a:spcBef>
                          <a:spcPts val="0"/>
                        </a:spcBef>
                        <a:spcAft>
                          <a:spcPts val="0"/>
                        </a:spcAft>
                      </a:pPr>
                      <a:r>
                        <a:rPr lang="en-US" sz="1000" dirty="0">
                          <a:solidFill>
                            <a:srgbClr val="000000"/>
                          </a:solidFill>
                          <a:latin typeface="Calibri"/>
                          <a:ea typeface="Times New Roman"/>
                          <a:cs typeface="Times New Roman"/>
                        </a:rPr>
                        <a:t>42.22</a:t>
                      </a:r>
                      <a:endParaRPr lang="en-US" sz="1100" dirty="0">
                        <a:latin typeface="Calibri"/>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lumMod val="90000"/>
                      </a:schemeClr>
                    </a:solidFill>
                  </a:tcPr>
                </a:tc>
                <a:tc>
                  <a:txBody>
                    <a:bodyPr/>
                    <a:lstStyle/>
                    <a:p>
                      <a:pPr marL="0" marR="0" algn="r">
                        <a:spcBef>
                          <a:spcPts val="0"/>
                        </a:spcBef>
                        <a:spcAft>
                          <a:spcPts val="0"/>
                        </a:spcAft>
                      </a:pPr>
                      <a:r>
                        <a:rPr lang="en-US" sz="1000" dirty="0">
                          <a:solidFill>
                            <a:srgbClr val="000000"/>
                          </a:solidFill>
                          <a:latin typeface="Calibri"/>
                          <a:ea typeface="Times New Roman"/>
                          <a:cs typeface="Times New Roman"/>
                        </a:rPr>
                        <a:t>44.44</a:t>
                      </a:r>
                      <a:endParaRPr lang="en-US" sz="1100" dirty="0">
                        <a:latin typeface="Calibri"/>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lumMod val="90000"/>
                      </a:schemeClr>
                    </a:solidFill>
                  </a:tcPr>
                </a:tc>
              </a:tr>
              <a:tr h="314518">
                <a:tc>
                  <a:txBody>
                    <a:bodyPr/>
                    <a:lstStyle/>
                    <a:p>
                      <a:pPr marL="0" marR="0">
                        <a:spcBef>
                          <a:spcPts val="0"/>
                        </a:spcBef>
                        <a:spcAft>
                          <a:spcPts val="0"/>
                        </a:spcAft>
                      </a:pPr>
                      <a:r>
                        <a:rPr lang="en-US" sz="1000" dirty="0" smtClean="0">
                          <a:solidFill>
                            <a:srgbClr val="000000"/>
                          </a:solidFill>
                          <a:latin typeface="Calibri"/>
                          <a:ea typeface="Times New Roman"/>
                          <a:cs typeface="Times New Roman"/>
                        </a:rPr>
                        <a:t>Chamba (1800-4500m)</a:t>
                      </a:r>
                      <a:endParaRPr lang="en-US" sz="1100" dirty="0">
                        <a:latin typeface="Calibri"/>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lumMod val="75000"/>
                      </a:schemeClr>
                    </a:solidFill>
                  </a:tcPr>
                </a:tc>
                <a:tc>
                  <a:txBody>
                    <a:bodyPr/>
                    <a:lstStyle/>
                    <a:p>
                      <a:pPr marL="0" marR="0" algn="r">
                        <a:spcBef>
                          <a:spcPts val="0"/>
                        </a:spcBef>
                        <a:spcAft>
                          <a:spcPts val="0"/>
                        </a:spcAft>
                      </a:pPr>
                      <a:r>
                        <a:rPr lang="en-US" sz="1000" dirty="0">
                          <a:solidFill>
                            <a:srgbClr val="000000"/>
                          </a:solidFill>
                          <a:latin typeface="Calibri"/>
                          <a:ea typeface="Times New Roman"/>
                          <a:cs typeface="Times New Roman"/>
                        </a:rPr>
                        <a:t>1355.1</a:t>
                      </a:r>
                      <a:endParaRPr lang="en-US" sz="1100" dirty="0">
                        <a:latin typeface="Calibri"/>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lumMod val="75000"/>
                      </a:schemeClr>
                    </a:solidFill>
                  </a:tcPr>
                </a:tc>
                <a:tc>
                  <a:txBody>
                    <a:bodyPr/>
                    <a:lstStyle/>
                    <a:p>
                      <a:pPr marL="0" marR="0" algn="r">
                        <a:spcBef>
                          <a:spcPts val="0"/>
                        </a:spcBef>
                        <a:spcAft>
                          <a:spcPts val="0"/>
                        </a:spcAft>
                      </a:pPr>
                      <a:r>
                        <a:rPr lang="en-US" sz="1000">
                          <a:solidFill>
                            <a:srgbClr val="000000"/>
                          </a:solidFill>
                          <a:latin typeface="Calibri"/>
                          <a:ea typeface="Times New Roman"/>
                          <a:cs typeface="Times New Roman"/>
                        </a:rPr>
                        <a:t>35</a:t>
                      </a:r>
                      <a:endParaRPr lang="en-US" sz="1100">
                        <a:latin typeface="Calibri"/>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lumMod val="75000"/>
                      </a:schemeClr>
                    </a:solidFill>
                  </a:tcPr>
                </a:tc>
                <a:tc>
                  <a:txBody>
                    <a:bodyPr/>
                    <a:lstStyle/>
                    <a:p>
                      <a:pPr marL="0" marR="0" algn="r">
                        <a:spcBef>
                          <a:spcPts val="0"/>
                        </a:spcBef>
                        <a:spcAft>
                          <a:spcPts val="0"/>
                        </a:spcAft>
                      </a:pPr>
                      <a:r>
                        <a:rPr lang="en-US" sz="1000" b="1" dirty="0">
                          <a:solidFill>
                            <a:srgbClr val="000000"/>
                          </a:solidFill>
                          <a:latin typeface="Calibri"/>
                          <a:ea typeface="Times New Roman"/>
                          <a:cs typeface="Times New Roman"/>
                        </a:rPr>
                        <a:t>5.71</a:t>
                      </a:r>
                      <a:endParaRPr lang="en-US" sz="1100" b="1" dirty="0">
                        <a:latin typeface="Calibri"/>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lumMod val="75000"/>
                      </a:schemeClr>
                    </a:solidFill>
                  </a:tcPr>
                </a:tc>
                <a:tc>
                  <a:txBody>
                    <a:bodyPr/>
                    <a:lstStyle/>
                    <a:p>
                      <a:pPr marL="0" marR="0" algn="r">
                        <a:spcBef>
                          <a:spcPts val="0"/>
                        </a:spcBef>
                        <a:spcAft>
                          <a:spcPts val="0"/>
                        </a:spcAft>
                      </a:pPr>
                      <a:r>
                        <a:rPr lang="en-US" sz="1000">
                          <a:solidFill>
                            <a:srgbClr val="000000"/>
                          </a:solidFill>
                          <a:latin typeface="Calibri"/>
                          <a:ea typeface="Times New Roman"/>
                          <a:cs typeface="Times New Roman"/>
                        </a:rPr>
                        <a:t>37.14</a:t>
                      </a:r>
                      <a:endParaRPr lang="en-US" sz="1100">
                        <a:latin typeface="Calibri"/>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lumMod val="75000"/>
                      </a:schemeClr>
                    </a:solidFill>
                  </a:tcPr>
                </a:tc>
                <a:tc>
                  <a:txBody>
                    <a:bodyPr/>
                    <a:lstStyle/>
                    <a:p>
                      <a:pPr marL="0" marR="0" algn="r">
                        <a:spcBef>
                          <a:spcPts val="0"/>
                        </a:spcBef>
                        <a:spcAft>
                          <a:spcPts val="0"/>
                        </a:spcAft>
                      </a:pPr>
                      <a:r>
                        <a:rPr lang="en-US" sz="1000" dirty="0">
                          <a:solidFill>
                            <a:srgbClr val="000000"/>
                          </a:solidFill>
                          <a:latin typeface="Calibri"/>
                          <a:ea typeface="Times New Roman"/>
                          <a:cs typeface="Times New Roman"/>
                        </a:rPr>
                        <a:t>57.14</a:t>
                      </a:r>
                      <a:endParaRPr lang="en-US" sz="1100" dirty="0">
                        <a:latin typeface="Calibri"/>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lumMod val="75000"/>
                      </a:schemeClr>
                    </a:solidFill>
                  </a:tcPr>
                </a:tc>
              </a:tr>
              <a:tr h="314518">
                <a:tc>
                  <a:txBody>
                    <a:bodyPr/>
                    <a:lstStyle/>
                    <a:p>
                      <a:pPr marL="0" marR="0">
                        <a:spcBef>
                          <a:spcPts val="0"/>
                        </a:spcBef>
                        <a:spcAft>
                          <a:spcPts val="0"/>
                        </a:spcAft>
                      </a:pPr>
                      <a:r>
                        <a:rPr lang="en-US" sz="1000" dirty="0" smtClean="0">
                          <a:solidFill>
                            <a:srgbClr val="000000"/>
                          </a:solidFill>
                          <a:latin typeface="Calibri"/>
                          <a:ea typeface="Times New Roman"/>
                          <a:cs typeface="Times New Roman"/>
                        </a:rPr>
                        <a:t>Kangra (600-900m)</a:t>
                      </a:r>
                      <a:endParaRPr lang="en-US" sz="1100" dirty="0">
                        <a:latin typeface="Calibri"/>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lumMod val="75000"/>
                      </a:schemeClr>
                    </a:solidFill>
                  </a:tcPr>
                </a:tc>
                <a:tc>
                  <a:txBody>
                    <a:bodyPr/>
                    <a:lstStyle/>
                    <a:p>
                      <a:pPr marL="0" marR="0" algn="r">
                        <a:spcBef>
                          <a:spcPts val="0"/>
                        </a:spcBef>
                        <a:spcAft>
                          <a:spcPts val="0"/>
                        </a:spcAft>
                      </a:pPr>
                      <a:r>
                        <a:rPr lang="en-US" sz="1000" dirty="0">
                          <a:solidFill>
                            <a:srgbClr val="000000"/>
                          </a:solidFill>
                          <a:latin typeface="Calibri"/>
                          <a:ea typeface="Times New Roman"/>
                          <a:cs typeface="Times New Roman"/>
                        </a:rPr>
                        <a:t>1852.3</a:t>
                      </a:r>
                      <a:endParaRPr lang="en-US" sz="1100" dirty="0">
                        <a:latin typeface="Calibri"/>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lumMod val="75000"/>
                      </a:schemeClr>
                    </a:solidFill>
                  </a:tcPr>
                </a:tc>
                <a:tc>
                  <a:txBody>
                    <a:bodyPr/>
                    <a:lstStyle/>
                    <a:p>
                      <a:pPr marL="0" marR="0" algn="r">
                        <a:spcBef>
                          <a:spcPts val="0"/>
                        </a:spcBef>
                        <a:spcAft>
                          <a:spcPts val="0"/>
                        </a:spcAft>
                      </a:pPr>
                      <a:r>
                        <a:rPr lang="en-US" sz="1000" dirty="0">
                          <a:solidFill>
                            <a:srgbClr val="000000"/>
                          </a:solidFill>
                          <a:latin typeface="Calibri"/>
                          <a:ea typeface="Times New Roman"/>
                          <a:cs typeface="Times New Roman"/>
                        </a:rPr>
                        <a:t>39</a:t>
                      </a:r>
                      <a:endParaRPr lang="en-US" sz="1100" dirty="0">
                        <a:latin typeface="Calibri"/>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lumMod val="75000"/>
                      </a:schemeClr>
                    </a:solidFill>
                  </a:tcPr>
                </a:tc>
                <a:tc>
                  <a:txBody>
                    <a:bodyPr/>
                    <a:lstStyle/>
                    <a:p>
                      <a:pPr marL="0" marR="0" algn="r">
                        <a:spcBef>
                          <a:spcPts val="0"/>
                        </a:spcBef>
                        <a:spcAft>
                          <a:spcPts val="0"/>
                        </a:spcAft>
                      </a:pPr>
                      <a:r>
                        <a:rPr lang="en-US" sz="1000" b="1" dirty="0">
                          <a:solidFill>
                            <a:srgbClr val="000000"/>
                          </a:solidFill>
                          <a:latin typeface="Calibri"/>
                          <a:ea typeface="Times New Roman"/>
                          <a:cs typeface="Times New Roman"/>
                        </a:rPr>
                        <a:t>5.13</a:t>
                      </a:r>
                      <a:endParaRPr lang="en-US" sz="1100" b="1" dirty="0">
                        <a:latin typeface="Calibri"/>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lumMod val="75000"/>
                      </a:schemeClr>
                    </a:solidFill>
                  </a:tcPr>
                </a:tc>
                <a:tc>
                  <a:txBody>
                    <a:bodyPr/>
                    <a:lstStyle/>
                    <a:p>
                      <a:pPr marL="0" marR="0" algn="r">
                        <a:spcBef>
                          <a:spcPts val="0"/>
                        </a:spcBef>
                        <a:spcAft>
                          <a:spcPts val="0"/>
                        </a:spcAft>
                      </a:pPr>
                      <a:r>
                        <a:rPr lang="en-US" sz="1000" dirty="0">
                          <a:solidFill>
                            <a:srgbClr val="000000"/>
                          </a:solidFill>
                          <a:latin typeface="Calibri"/>
                          <a:ea typeface="Times New Roman"/>
                          <a:cs typeface="Times New Roman"/>
                        </a:rPr>
                        <a:t>30.77</a:t>
                      </a:r>
                      <a:endParaRPr lang="en-US" sz="1100" dirty="0">
                        <a:latin typeface="Calibri"/>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lumMod val="75000"/>
                      </a:schemeClr>
                    </a:solidFill>
                  </a:tcPr>
                </a:tc>
                <a:tc>
                  <a:txBody>
                    <a:bodyPr/>
                    <a:lstStyle/>
                    <a:p>
                      <a:pPr marL="0" marR="0" algn="r">
                        <a:spcBef>
                          <a:spcPts val="0"/>
                        </a:spcBef>
                        <a:spcAft>
                          <a:spcPts val="0"/>
                        </a:spcAft>
                      </a:pPr>
                      <a:r>
                        <a:rPr lang="en-US" sz="1000" dirty="0">
                          <a:solidFill>
                            <a:srgbClr val="000000"/>
                          </a:solidFill>
                          <a:latin typeface="Calibri"/>
                          <a:ea typeface="Times New Roman"/>
                          <a:cs typeface="Times New Roman"/>
                        </a:rPr>
                        <a:t>64.10</a:t>
                      </a:r>
                      <a:endParaRPr lang="en-US" sz="1100" dirty="0">
                        <a:latin typeface="Calibri"/>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lumMod val="75000"/>
                      </a:schemeClr>
                    </a:solidFill>
                  </a:tcPr>
                </a:tc>
              </a:tr>
              <a:tr h="314518">
                <a:tc>
                  <a:txBody>
                    <a:bodyPr/>
                    <a:lstStyle/>
                    <a:p>
                      <a:pPr marL="0" marR="0">
                        <a:spcBef>
                          <a:spcPts val="0"/>
                        </a:spcBef>
                        <a:spcAft>
                          <a:spcPts val="0"/>
                        </a:spcAft>
                      </a:pPr>
                      <a:r>
                        <a:rPr lang="en-US" sz="1000" dirty="0" smtClean="0">
                          <a:solidFill>
                            <a:srgbClr val="000000"/>
                          </a:solidFill>
                          <a:latin typeface="Calibri"/>
                          <a:ea typeface="Times New Roman"/>
                          <a:cs typeface="Times New Roman"/>
                        </a:rPr>
                        <a:t>Sirmour</a:t>
                      </a:r>
                      <a:r>
                        <a:rPr lang="en-US" sz="1000" baseline="0" dirty="0" smtClean="0">
                          <a:solidFill>
                            <a:srgbClr val="000000"/>
                          </a:solidFill>
                          <a:latin typeface="Calibri"/>
                          <a:ea typeface="Times New Roman"/>
                          <a:cs typeface="Times New Roman"/>
                        </a:rPr>
                        <a:t> (300-900m)</a:t>
                      </a:r>
                      <a:endParaRPr lang="en-US" sz="1100" dirty="0">
                        <a:latin typeface="Calibri"/>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000" dirty="0">
                          <a:solidFill>
                            <a:srgbClr val="000000"/>
                          </a:solidFill>
                          <a:latin typeface="Calibri"/>
                          <a:ea typeface="Times New Roman"/>
                          <a:cs typeface="Times New Roman"/>
                        </a:rPr>
                        <a:t>1688.7</a:t>
                      </a:r>
                      <a:endParaRPr lang="en-US" sz="1100" dirty="0">
                        <a:latin typeface="Calibri"/>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000">
                          <a:solidFill>
                            <a:srgbClr val="000000"/>
                          </a:solidFill>
                          <a:latin typeface="Calibri"/>
                          <a:ea typeface="Times New Roman"/>
                          <a:cs typeface="Times New Roman"/>
                        </a:rPr>
                        <a:t>46</a:t>
                      </a:r>
                      <a:endParaRPr lang="en-US" sz="1100">
                        <a:latin typeface="Calibri"/>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000" b="1" dirty="0">
                          <a:solidFill>
                            <a:srgbClr val="000000"/>
                          </a:solidFill>
                          <a:latin typeface="Calibri"/>
                          <a:ea typeface="Times New Roman"/>
                          <a:cs typeface="Times New Roman"/>
                        </a:rPr>
                        <a:t>8.70</a:t>
                      </a:r>
                      <a:endParaRPr lang="en-US" sz="1100" b="1" dirty="0">
                        <a:latin typeface="Calibri"/>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000">
                          <a:solidFill>
                            <a:srgbClr val="000000"/>
                          </a:solidFill>
                          <a:latin typeface="Calibri"/>
                          <a:ea typeface="Times New Roman"/>
                          <a:cs typeface="Times New Roman"/>
                        </a:rPr>
                        <a:t>47.83</a:t>
                      </a:r>
                      <a:endParaRPr lang="en-US" sz="1100">
                        <a:latin typeface="Calibri"/>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000">
                          <a:solidFill>
                            <a:srgbClr val="000000"/>
                          </a:solidFill>
                          <a:latin typeface="Calibri"/>
                          <a:ea typeface="Times New Roman"/>
                          <a:cs typeface="Times New Roman"/>
                        </a:rPr>
                        <a:t>43.48</a:t>
                      </a:r>
                      <a:endParaRPr lang="en-US" sz="1100">
                        <a:latin typeface="Calibri"/>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207751">
                <a:tc gridSpan="6">
                  <a:txBody>
                    <a:bodyPr/>
                    <a:lstStyle/>
                    <a:p>
                      <a:pPr marL="0" marR="0">
                        <a:spcBef>
                          <a:spcPts val="0"/>
                        </a:spcBef>
                        <a:spcAft>
                          <a:spcPts val="0"/>
                        </a:spcAft>
                      </a:pPr>
                      <a:r>
                        <a:rPr lang="en-US" sz="1100" dirty="0" smtClean="0">
                          <a:latin typeface="Calibri"/>
                          <a:ea typeface="Calibri"/>
                          <a:cs typeface="Times New Roman"/>
                        </a:rPr>
                        <a:t>SHADED</a:t>
                      </a:r>
                      <a:r>
                        <a:rPr lang="en-US" sz="1100" baseline="0" dirty="0" smtClean="0">
                          <a:latin typeface="Calibri"/>
                          <a:ea typeface="Calibri"/>
                          <a:cs typeface="Times New Roman"/>
                        </a:rPr>
                        <a:t> PORTIONS ONLY DEPICT CLUBBING OF ALTITUDE CLASSES TO COMPARE (THESE ALL ARE ADJOINING DISTRICTS WITH LARGE VALLEY FORMATIONS) AS THESE ARE ADJOINING REGIONS AND LIE OVER MORE OR LESS IN THE SAME LONGITUDE</a:t>
                      </a:r>
                      <a:r>
                        <a:rPr lang="en-US" sz="1100" b="1" baseline="0" dirty="0" smtClean="0">
                          <a:latin typeface="Calibri"/>
                          <a:ea typeface="Calibri"/>
                          <a:cs typeface="Times New Roman"/>
                        </a:rPr>
                        <a:t>!</a:t>
                      </a:r>
                    </a:p>
                    <a:p>
                      <a:pPr marL="0" marR="0">
                        <a:spcBef>
                          <a:spcPts val="0"/>
                        </a:spcBef>
                        <a:spcAft>
                          <a:spcPts val="0"/>
                        </a:spcAft>
                      </a:pPr>
                      <a:endParaRPr lang="en-US" sz="1100" baseline="0" dirty="0" smtClean="0">
                        <a:latin typeface="Calibri"/>
                        <a:ea typeface="Calibri"/>
                        <a:cs typeface="Times New Roman"/>
                      </a:endParaRPr>
                    </a:p>
                    <a:p>
                      <a:pPr marL="0" marR="0">
                        <a:spcBef>
                          <a:spcPts val="0"/>
                        </a:spcBef>
                        <a:spcAft>
                          <a:spcPts val="0"/>
                        </a:spcAft>
                      </a:pPr>
                      <a:endParaRPr lang="en-US" sz="1100" baseline="0" dirty="0" smtClean="0">
                        <a:latin typeface="Calibri"/>
                        <a:ea typeface="Calibri"/>
                        <a:cs typeface="Times New Roman"/>
                      </a:endParaRPr>
                    </a:p>
                    <a:p>
                      <a:pPr marL="0" marR="0">
                        <a:spcBef>
                          <a:spcPts val="0"/>
                        </a:spcBef>
                        <a:spcAft>
                          <a:spcPts val="0"/>
                        </a:spcAft>
                      </a:pPr>
                      <a:r>
                        <a:rPr lang="en-US" sz="1100" dirty="0" smtClean="0">
                          <a:latin typeface="Calibri"/>
                          <a:ea typeface="Calibri"/>
                          <a:cs typeface="Times New Roman"/>
                        </a:rPr>
                        <a:t>VARIANCE SEEN ACROSS THE AGRO</a:t>
                      </a:r>
                      <a:r>
                        <a:rPr lang="en-US" sz="1100" baseline="0" dirty="0" smtClean="0">
                          <a:latin typeface="Calibri"/>
                          <a:ea typeface="Calibri"/>
                          <a:cs typeface="Times New Roman"/>
                        </a:rPr>
                        <a:t> CLIMATIC REGIONS</a:t>
                      </a:r>
                      <a:endParaRPr lang="en-US" sz="1100" dirty="0">
                        <a:latin typeface="Calibri"/>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bl>
          </a:graphicData>
        </a:graphic>
      </p:graphicFrame>
      <p:sp>
        <p:nvSpPr>
          <p:cNvPr id="5" name="TextBox 4"/>
          <p:cNvSpPr txBox="1"/>
          <p:nvPr/>
        </p:nvSpPr>
        <p:spPr>
          <a:xfrm>
            <a:off x="838200" y="228600"/>
            <a:ext cx="7543800" cy="1446550"/>
          </a:xfrm>
          <a:prstGeom prst="rect">
            <a:avLst/>
          </a:prstGeom>
          <a:noFill/>
        </p:spPr>
        <p:txBody>
          <a:bodyPr wrap="square" rtlCol="0">
            <a:spAutoFit/>
          </a:bodyPr>
          <a:lstStyle/>
          <a:p>
            <a:pPr algn="ctr"/>
            <a:r>
              <a:rPr lang="en-US" sz="4400" dirty="0" smtClean="0"/>
              <a:t>HISTORICAL EVIDENCE, LESSER NORMALS!</a:t>
            </a:r>
            <a:endParaRPr lang="en-US" sz="4400"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nvGraphicFramePr>
        <p:xfrm>
          <a:off x="761999" y="228600"/>
          <a:ext cx="7735233" cy="6324604"/>
        </p:xfrm>
        <a:graphic>
          <a:graphicData uri="http://schemas.openxmlformats.org/drawingml/2006/table">
            <a:tbl>
              <a:tblPr/>
              <a:tblGrid>
                <a:gridCol w="526233"/>
                <a:gridCol w="1288255"/>
                <a:gridCol w="1236039"/>
                <a:gridCol w="1791643"/>
                <a:gridCol w="1489772"/>
                <a:gridCol w="1403291"/>
              </a:tblGrid>
              <a:tr h="215387">
                <a:tc gridSpan="6">
                  <a:txBody>
                    <a:bodyPr/>
                    <a:lstStyle/>
                    <a:p>
                      <a:pPr marL="0" marR="0" algn="ctr">
                        <a:spcBef>
                          <a:spcPts val="0"/>
                        </a:spcBef>
                        <a:spcAft>
                          <a:spcPts val="0"/>
                        </a:spcAft>
                      </a:pPr>
                      <a:r>
                        <a:rPr lang="en-US" sz="1300" b="1" dirty="0">
                          <a:latin typeface="Calibri"/>
                          <a:ea typeface="Calibri"/>
                          <a:cs typeface="Times New Roman"/>
                        </a:rPr>
                        <a:t>Districts in Himalayan Regions in order of their Altitude Variations or Ranges</a:t>
                      </a:r>
                      <a:endParaRPr lang="en-US" sz="1300" dirty="0">
                        <a:latin typeface="Calibri"/>
                        <a:ea typeface="Calibri"/>
                        <a:cs typeface="Times New Roman"/>
                      </a:endParaRPr>
                    </a:p>
                  </a:txBody>
                  <a:tcPr marL="88113" marR="8811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313291">
                <a:tc>
                  <a:txBody>
                    <a:bodyPr/>
                    <a:lstStyle/>
                    <a:p>
                      <a:pPr marL="0" marR="0">
                        <a:spcBef>
                          <a:spcPts val="0"/>
                        </a:spcBef>
                        <a:spcAft>
                          <a:spcPts val="0"/>
                        </a:spcAft>
                      </a:pPr>
                      <a:r>
                        <a:rPr lang="en-US" sz="1000">
                          <a:solidFill>
                            <a:srgbClr val="000000"/>
                          </a:solidFill>
                          <a:latin typeface="Calibri"/>
                          <a:ea typeface="Times New Roman"/>
                          <a:cs typeface="Times New Roman"/>
                        </a:rPr>
                        <a:t>State </a:t>
                      </a:r>
                      <a:endParaRPr lang="en-US" sz="1300">
                        <a:latin typeface="Calibri"/>
                        <a:ea typeface="Calibri"/>
                        <a:cs typeface="Times New Roman"/>
                      </a:endParaRPr>
                    </a:p>
                  </a:txBody>
                  <a:tcPr marL="88113" marR="8811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000">
                          <a:solidFill>
                            <a:srgbClr val="000000"/>
                          </a:solidFill>
                          <a:latin typeface="Calibri"/>
                          <a:ea typeface="Times New Roman"/>
                          <a:cs typeface="Times New Roman"/>
                        </a:rPr>
                        <a:t>Districts</a:t>
                      </a:r>
                      <a:endParaRPr lang="en-US" sz="1300">
                        <a:latin typeface="Calibri"/>
                        <a:ea typeface="Calibri"/>
                        <a:cs typeface="Times New Roman"/>
                      </a:endParaRPr>
                    </a:p>
                  </a:txBody>
                  <a:tcPr marL="88113" marR="8811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000">
                          <a:solidFill>
                            <a:srgbClr val="000000"/>
                          </a:solidFill>
                          <a:latin typeface="Calibri"/>
                          <a:ea typeface="Times New Roman"/>
                          <a:cs typeface="Times New Roman"/>
                        </a:rPr>
                        <a:t>Altitude Range (m)</a:t>
                      </a:r>
                      <a:endParaRPr lang="en-US" sz="1300">
                        <a:latin typeface="Calibri"/>
                        <a:ea typeface="Calibri"/>
                        <a:cs typeface="Times New Roman"/>
                      </a:endParaRPr>
                    </a:p>
                    <a:p>
                      <a:pPr marL="0" marR="0" algn="ctr">
                        <a:spcBef>
                          <a:spcPts val="0"/>
                        </a:spcBef>
                        <a:spcAft>
                          <a:spcPts val="0"/>
                        </a:spcAft>
                      </a:pPr>
                      <a:r>
                        <a:rPr lang="en-US" sz="1000">
                          <a:solidFill>
                            <a:srgbClr val="000000"/>
                          </a:solidFill>
                          <a:latin typeface="Calibri"/>
                          <a:ea typeface="Times New Roman"/>
                          <a:cs typeface="Times New Roman"/>
                        </a:rPr>
                        <a:t>Low – High</a:t>
                      </a:r>
                      <a:endParaRPr lang="en-US" sz="1300">
                        <a:latin typeface="Calibri"/>
                        <a:ea typeface="Calibri"/>
                        <a:cs typeface="Times New Roman"/>
                      </a:endParaRPr>
                    </a:p>
                  </a:txBody>
                  <a:tcPr marL="88113" marR="8811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000">
                          <a:solidFill>
                            <a:srgbClr val="000000"/>
                          </a:solidFill>
                          <a:latin typeface="Calibri"/>
                          <a:ea typeface="Times New Roman"/>
                          <a:cs typeface="Times New Roman"/>
                        </a:rPr>
                        <a:t>Predominant Altitudinal Profile in District</a:t>
                      </a:r>
                      <a:endParaRPr lang="en-US" sz="1300">
                        <a:latin typeface="Calibri"/>
                        <a:ea typeface="Calibri"/>
                        <a:cs typeface="Times New Roman"/>
                      </a:endParaRPr>
                    </a:p>
                  </a:txBody>
                  <a:tcPr marL="88113" marR="8811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000">
                          <a:solidFill>
                            <a:srgbClr val="000000"/>
                          </a:solidFill>
                          <a:latin typeface="Calibri"/>
                          <a:ea typeface="Times New Roman"/>
                          <a:cs typeface="Times New Roman"/>
                        </a:rPr>
                        <a:t>Some Key Factors</a:t>
                      </a:r>
                      <a:endParaRPr lang="en-US" sz="1300">
                        <a:latin typeface="Calibri"/>
                        <a:ea typeface="Calibri"/>
                        <a:cs typeface="Times New Roman"/>
                      </a:endParaRPr>
                    </a:p>
                  </a:txBody>
                  <a:tcPr marL="88113" marR="8811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000">
                          <a:solidFill>
                            <a:srgbClr val="000000"/>
                          </a:solidFill>
                          <a:latin typeface="Calibri"/>
                          <a:ea typeface="Times New Roman"/>
                          <a:cs typeface="Times New Roman"/>
                        </a:rPr>
                        <a:t>Some Events of Cloudburst</a:t>
                      </a:r>
                      <a:endParaRPr lang="en-US" sz="1300">
                        <a:latin typeface="Calibri"/>
                        <a:ea typeface="Calibri"/>
                        <a:cs typeface="Times New Roman"/>
                      </a:endParaRPr>
                    </a:p>
                  </a:txBody>
                  <a:tcPr marL="88113" marR="8811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13291">
                <a:tc>
                  <a:txBody>
                    <a:bodyPr/>
                    <a:lstStyle/>
                    <a:p>
                      <a:pPr marL="0" marR="0">
                        <a:spcBef>
                          <a:spcPts val="0"/>
                        </a:spcBef>
                        <a:spcAft>
                          <a:spcPts val="0"/>
                        </a:spcAft>
                      </a:pPr>
                      <a:r>
                        <a:rPr lang="en-US" sz="1000">
                          <a:solidFill>
                            <a:srgbClr val="000000"/>
                          </a:solidFill>
                          <a:latin typeface="Calibri"/>
                          <a:ea typeface="Times New Roman"/>
                          <a:cs typeface="Times New Roman"/>
                        </a:rPr>
                        <a:t>UKD</a:t>
                      </a:r>
                      <a:endParaRPr lang="en-US" sz="1300">
                        <a:latin typeface="Calibri"/>
                        <a:ea typeface="Calibri"/>
                        <a:cs typeface="Times New Roman"/>
                      </a:endParaRPr>
                    </a:p>
                  </a:txBody>
                  <a:tcPr marL="88113" marR="8811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spcBef>
                          <a:spcPts val="0"/>
                        </a:spcBef>
                        <a:spcAft>
                          <a:spcPts val="0"/>
                        </a:spcAft>
                      </a:pPr>
                      <a:r>
                        <a:rPr lang="en-US" sz="1000">
                          <a:solidFill>
                            <a:srgbClr val="000000"/>
                          </a:solidFill>
                          <a:latin typeface="Calibri"/>
                          <a:ea typeface="Times New Roman"/>
                          <a:cs typeface="Times New Roman"/>
                        </a:rPr>
                        <a:t>Udham Singh Nagar</a:t>
                      </a:r>
                      <a:endParaRPr lang="en-US" sz="1300">
                        <a:latin typeface="Calibri"/>
                        <a:ea typeface="Calibri"/>
                        <a:cs typeface="Times New Roman"/>
                      </a:endParaRPr>
                    </a:p>
                  </a:txBody>
                  <a:tcPr marL="88113" marR="8811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ctr">
                        <a:spcBef>
                          <a:spcPts val="0"/>
                        </a:spcBef>
                        <a:spcAft>
                          <a:spcPts val="0"/>
                        </a:spcAft>
                      </a:pPr>
                      <a:r>
                        <a:rPr lang="en-US" sz="1000">
                          <a:solidFill>
                            <a:srgbClr val="000000"/>
                          </a:solidFill>
                          <a:latin typeface="Calibri"/>
                          <a:ea typeface="Times New Roman"/>
                          <a:cs typeface="Times New Roman"/>
                        </a:rPr>
                        <a:t>150 – 300m</a:t>
                      </a:r>
                      <a:endParaRPr lang="en-US" sz="1300">
                        <a:latin typeface="Calibri"/>
                        <a:ea typeface="Calibri"/>
                        <a:cs typeface="Times New Roman"/>
                      </a:endParaRPr>
                    </a:p>
                  </a:txBody>
                  <a:tcPr marL="88113" marR="8811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spcBef>
                          <a:spcPts val="0"/>
                        </a:spcBef>
                        <a:spcAft>
                          <a:spcPts val="0"/>
                        </a:spcAft>
                      </a:pPr>
                      <a:r>
                        <a:rPr lang="en-US" sz="1000">
                          <a:solidFill>
                            <a:srgbClr val="000000"/>
                          </a:solidFill>
                          <a:latin typeface="Calibri"/>
                          <a:ea typeface="Times New Roman"/>
                          <a:cs typeface="Times New Roman"/>
                        </a:rPr>
                        <a:t>150 - 300m</a:t>
                      </a:r>
                      <a:endParaRPr lang="en-US" sz="1300">
                        <a:latin typeface="Calibri"/>
                        <a:ea typeface="Calibri"/>
                        <a:cs typeface="Times New Roman"/>
                      </a:endParaRPr>
                    </a:p>
                  </a:txBody>
                  <a:tcPr marL="88113" marR="8811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spcBef>
                          <a:spcPts val="0"/>
                        </a:spcBef>
                        <a:spcAft>
                          <a:spcPts val="0"/>
                        </a:spcAft>
                      </a:pPr>
                      <a:r>
                        <a:rPr lang="en-US" sz="1000">
                          <a:solidFill>
                            <a:srgbClr val="000000"/>
                          </a:solidFill>
                          <a:latin typeface="Calibri"/>
                          <a:ea typeface="Times New Roman"/>
                          <a:cs typeface="Times New Roman"/>
                        </a:rPr>
                        <a:t>Distilleries and Other industries</a:t>
                      </a:r>
                      <a:endParaRPr lang="en-US" sz="1300">
                        <a:latin typeface="Calibri"/>
                        <a:ea typeface="Calibri"/>
                        <a:cs typeface="Times New Roman"/>
                      </a:endParaRPr>
                    </a:p>
                  </a:txBody>
                  <a:tcPr marL="88113" marR="8811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spcBef>
                          <a:spcPts val="0"/>
                        </a:spcBef>
                        <a:spcAft>
                          <a:spcPts val="0"/>
                        </a:spcAft>
                      </a:pPr>
                      <a:endParaRPr lang="en-US" sz="1000">
                        <a:solidFill>
                          <a:srgbClr val="000000"/>
                        </a:solidFill>
                        <a:latin typeface="Calibri"/>
                        <a:ea typeface="Times New Roman"/>
                        <a:cs typeface="Times New Roman"/>
                      </a:endParaRPr>
                    </a:p>
                  </a:txBody>
                  <a:tcPr marL="88113" marR="8811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r>
              <a:tr h="156648">
                <a:tc>
                  <a:txBody>
                    <a:bodyPr/>
                    <a:lstStyle/>
                    <a:p>
                      <a:pPr marL="0" marR="0">
                        <a:spcBef>
                          <a:spcPts val="0"/>
                        </a:spcBef>
                        <a:spcAft>
                          <a:spcPts val="0"/>
                        </a:spcAft>
                      </a:pPr>
                      <a:r>
                        <a:rPr lang="en-US" sz="1000">
                          <a:solidFill>
                            <a:srgbClr val="000000"/>
                          </a:solidFill>
                          <a:latin typeface="Calibri"/>
                          <a:ea typeface="Times New Roman"/>
                          <a:cs typeface="Times New Roman"/>
                        </a:rPr>
                        <a:t>HP</a:t>
                      </a:r>
                      <a:endParaRPr lang="en-US" sz="1300">
                        <a:latin typeface="Calibri"/>
                        <a:ea typeface="Calibri"/>
                        <a:cs typeface="Times New Roman"/>
                      </a:endParaRPr>
                    </a:p>
                  </a:txBody>
                  <a:tcPr marL="88113" marR="8811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spcBef>
                          <a:spcPts val="0"/>
                        </a:spcBef>
                        <a:spcAft>
                          <a:spcPts val="0"/>
                        </a:spcAft>
                      </a:pPr>
                      <a:r>
                        <a:rPr lang="en-US" sz="1000">
                          <a:solidFill>
                            <a:srgbClr val="000000"/>
                          </a:solidFill>
                          <a:latin typeface="Calibri"/>
                          <a:ea typeface="Times New Roman"/>
                          <a:cs typeface="Times New Roman"/>
                        </a:rPr>
                        <a:t>Una</a:t>
                      </a:r>
                      <a:endParaRPr lang="en-US" sz="1300">
                        <a:latin typeface="Calibri"/>
                        <a:ea typeface="Calibri"/>
                        <a:cs typeface="Times New Roman"/>
                      </a:endParaRPr>
                    </a:p>
                  </a:txBody>
                  <a:tcPr marL="88113" marR="8811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ctr">
                        <a:spcBef>
                          <a:spcPts val="0"/>
                        </a:spcBef>
                        <a:spcAft>
                          <a:spcPts val="0"/>
                        </a:spcAft>
                      </a:pPr>
                      <a:r>
                        <a:rPr lang="en-US" sz="1000">
                          <a:solidFill>
                            <a:srgbClr val="000000"/>
                          </a:solidFill>
                          <a:latin typeface="Calibri"/>
                          <a:ea typeface="Times New Roman"/>
                          <a:cs typeface="Times New Roman"/>
                        </a:rPr>
                        <a:t>300 – 900m</a:t>
                      </a:r>
                      <a:endParaRPr lang="en-US" sz="1300">
                        <a:latin typeface="Calibri"/>
                        <a:ea typeface="Calibri"/>
                        <a:cs typeface="Times New Roman"/>
                      </a:endParaRPr>
                    </a:p>
                  </a:txBody>
                  <a:tcPr marL="88113" marR="8811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spcBef>
                          <a:spcPts val="0"/>
                        </a:spcBef>
                        <a:spcAft>
                          <a:spcPts val="0"/>
                        </a:spcAft>
                      </a:pPr>
                      <a:r>
                        <a:rPr lang="en-US" sz="1000">
                          <a:solidFill>
                            <a:srgbClr val="000000"/>
                          </a:solidFill>
                          <a:latin typeface="Calibri"/>
                          <a:ea typeface="Times New Roman"/>
                          <a:cs typeface="Times New Roman"/>
                        </a:rPr>
                        <a:t>300 – 600m</a:t>
                      </a:r>
                      <a:endParaRPr lang="en-US" sz="1300">
                        <a:latin typeface="Calibri"/>
                        <a:ea typeface="Calibri"/>
                        <a:cs typeface="Times New Roman"/>
                      </a:endParaRPr>
                    </a:p>
                  </a:txBody>
                  <a:tcPr marL="88113" marR="8811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spcBef>
                          <a:spcPts val="0"/>
                        </a:spcBef>
                        <a:spcAft>
                          <a:spcPts val="0"/>
                        </a:spcAft>
                      </a:pPr>
                      <a:r>
                        <a:rPr lang="en-US" sz="1000">
                          <a:solidFill>
                            <a:srgbClr val="000000"/>
                          </a:solidFill>
                          <a:latin typeface="Calibri"/>
                          <a:ea typeface="Times New Roman"/>
                          <a:cs typeface="Times New Roman"/>
                        </a:rPr>
                        <a:t>Industries</a:t>
                      </a:r>
                      <a:endParaRPr lang="en-US" sz="1300">
                        <a:latin typeface="Calibri"/>
                        <a:ea typeface="Calibri"/>
                        <a:cs typeface="Times New Roman"/>
                      </a:endParaRPr>
                    </a:p>
                  </a:txBody>
                  <a:tcPr marL="88113" marR="8811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spcBef>
                          <a:spcPts val="0"/>
                        </a:spcBef>
                        <a:spcAft>
                          <a:spcPts val="0"/>
                        </a:spcAft>
                      </a:pPr>
                      <a:endParaRPr lang="en-US" sz="1000">
                        <a:solidFill>
                          <a:srgbClr val="000000"/>
                        </a:solidFill>
                        <a:latin typeface="Calibri"/>
                        <a:ea typeface="Times New Roman"/>
                        <a:cs typeface="Times New Roman"/>
                      </a:endParaRPr>
                    </a:p>
                  </a:txBody>
                  <a:tcPr marL="88113" marR="8811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r>
              <a:tr h="313291">
                <a:tc>
                  <a:txBody>
                    <a:bodyPr/>
                    <a:lstStyle/>
                    <a:p>
                      <a:pPr marL="0" marR="0">
                        <a:spcBef>
                          <a:spcPts val="0"/>
                        </a:spcBef>
                        <a:spcAft>
                          <a:spcPts val="0"/>
                        </a:spcAft>
                      </a:pPr>
                      <a:r>
                        <a:rPr lang="en-US" sz="1000">
                          <a:solidFill>
                            <a:srgbClr val="000000"/>
                          </a:solidFill>
                          <a:latin typeface="Calibri"/>
                          <a:ea typeface="Times New Roman"/>
                          <a:cs typeface="Times New Roman"/>
                        </a:rPr>
                        <a:t>UKD</a:t>
                      </a:r>
                      <a:endParaRPr lang="en-US" sz="1300">
                        <a:latin typeface="Calibri"/>
                        <a:ea typeface="Calibri"/>
                        <a:cs typeface="Times New Roman"/>
                      </a:endParaRPr>
                    </a:p>
                  </a:txBody>
                  <a:tcPr marL="88113" marR="8811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DD9C3"/>
                    </a:solidFill>
                  </a:tcPr>
                </a:tc>
                <a:tc>
                  <a:txBody>
                    <a:bodyPr/>
                    <a:lstStyle/>
                    <a:p>
                      <a:pPr marL="0" marR="0">
                        <a:spcBef>
                          <a:spcPts val="0"/>
                        </a:spcBef>
                        <a:spcAft>
                          <a:spcPts val="0"/>
                        </a:spcAft>
                      </a:pPr>
                      <a:r>
                        <a:rPr lang="en-US" sz="1000">
                          <a:solidFill>
                            <a:srgbClr val="000000"/>
                          </a:solidFill>
                          <a:latin typeface="Calibri"/>
                          <a:ea typeface="Times New Roman"/>
                          <a:cs typeface="Times New Roman"/>
                        </a:rPr>
                        <a:t>Haridwar</a:t>
                      </a:r>
                      <a:endParaRPr lang="en-US" sz="1300">
                        <a:latin typeface="Calibri"/>
                        <a:ea typeface="Calibri"/>
                        <a:cs typeface="Times New Roman"/>
                      </a:endParaRPr>
                    </a:p>
                  </a:txBody>
                  <a:tcPr marL="88113" marR="8811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DD9C3"/>
                    </a:solidFill>
                  </a:tcPr>
                </a:tc>
                <a:tc>
                  <a:txBody>
                    <a:bodyPr/>
                    <a:lstStyle/>
                    <a:p>
                      <a:pPr marL="0" marR="0" algn="ctr">
                        <a:spcBef>
                          <a:spcPts val="0"/>
                        </a:spcBef>
                        <a:spcAft>
                          <a:spcPts val="0"/>
                        </a:spcAft>
                      </a:pPr>
                      <a:r>
                        <a:rPr lang="en-US" sz="1000">
                          <a:solidFill>
                            <a:srgbClr val="000000"/>
                          </a:solidFill>
                          <a:latin typeface="Calibri"/>
                          <a:ea typeface="Times New Roman"/>
                          <a:cs typeface="Times New Roman"/>
                        </a:rPr>
                        <a:t>150 – 1350m</a:t>
                      </a:r>
                      <a:endParaRPr lang="en-US" sz="1300">
                        <a:latin typeface="Calibri"/>
                        <a:ea typeface="Calibri"/>
                        <a:cs typeface="Times New Roman"/>
                      </a:endParaRPr>
                    </a:p>
                  </a:txBody>
                  <a:tcPr marL="88113" marR="8811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DD9C3"/>
                    </a:solidFill>
                  </a:tcPr>
                </a:tc>
                <a:tc>
                  <a:txBody>
                    <a:bodyPr/>
                    <a:lstStyle/>
                    <a:p>
                      <a:pPr marL="0" marR="0">
                        <a:spcBef>
                          <a:spcPts val="0"/>
                        </a:spcBef>
                        <a:spcAft>
                          <a:spcPts val="0"/>
                        </a:spcAft>
                      </a:pPr>
                      <a:r>
                        <a:rPr lang="en-US" sz="1000">
                          <a:solidFill>
                            <a:srgbClr val="000000"/>
                          </a:solidFill>
                          <a:latin typeface="Calibri"/>
                          <a:ea typeface="Times New Roman"/>
                          <a:cs typeface="Times New Roman"/>
                        </a:rPr>
                        <a:t>150 – 600m</a:t>
                      </a:r>
                      <a:endParaRPr lang="en-US" sz="1300">
                        <a:latin typeface="Calibri"/>
                        <a:ea typeface="Calibri"/>
                        <a:cs typeface="Times New Roman"/>
                      </a:endParaRPr>
                    </a:p>
                  </a:txBody>
                  <a:tcPr marL="88113" marR="8811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DD9C3"/>
                    </a:solidFill>
                  </a:tcPr>
                </a:tc>
                <a:tc>
                  <a:txBody>
                    <a:bodyPr/>
                    <a:lstStyle/>
                    <a:p>
                      <a:pPr marL="0" marR="0">
                        <a:spcBef>
                          <a:spcPts val="0"/>
                        </a:spcBef>
                        <a:spcAft>
                          <a:spcPts val="0"/>
                        </a:spcAft>
                      </a:pPr>
                      <a:r>
                        <a:rPr lang="en-US" sz="1000">
                          <a:solidFill>
                            <a:srgbClr val="000000"/>
                          </a:solidFill>
                          <a:latin typeface="Calibri"/>
                          <a:ea typeface="Times New Roman"/>
                          <a:cs typeface="Times New Roman"/>
                        </a:rPr>
                        <a:t>Industries (IEE), Stone Crushing</a:t>
                      </a:r>
                      <a:endParaRPr lang="en-US" sz="1300">
                        <a:latin typeface="Calibri"/>
                        <a:ea typeface="Calibri"/>
                        <a:cs typeface="Times New Roman"/>
                      </a:endParaRPr>
                    </a:p>
                  </a:txBody>
                  <a:tcPr marL="88113" marR="8811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DD9C3"/>
                    </a:solidFill>
                  </a:tcPr>
                </a:tc>
                <a:tc>
                  <a:txBody>
                    <a:bodyPr/>
                    <a:lstStyle/>
                    <a:p>
                      <a:pPr marL="0" marR="0">
                        <a:spcBef>
                          <a:spcPts val="0"/>
                        </a:spcBef>
                        <a:spcAft>
                          <a:spcPts val="0"/>
                        </a:spcAft>
                      </a:pPr>
                      <a:endParaRPr lang="en-US" sz="1000">
                        <a:solidFill>
                          <a:srgbClr val="000000"/>
                        </a:solidFill>
                        <a:latin typeface="Calibri"/>
                        <a:ea typeface="Times New Roman"/>
                        <a:cs typeface="Times New Roman"/>
                      </a:endParaRPr>
                    </a:p>
                  </a:txBody>
                  <a:tcPr marL="88113" marR="8811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DD9C3"/>
                    </a:solidFill>
                  </a:tcPr>
                </a:tc>
              </a:tr>
              <a:tr h="156648">
                <a:tc>
                  <a:txBody>
                    <a:bodyPr/>
                    <a:lstStyle/>
                    <a:p>
                      <a:pPr marL="0" marR="0">
                        <a:spcBef>
                          <a:spcPts val="0"/>
                        </a:spcBef>
                        <a:spcAft>
                          <a:spcPts val="0"/>
                        </a:spcAft>
                      </a:pPr>
                      <a:r>
                        <a:rPr lang="en-US" sz="1000">
                          <a:solidFill>
                            <a:srgbClr val="000000"/>
                          </a:solidFill>
                          <a:latin typeface="Calibri"/>
                          <a:ea typeface="Times New Roman"/>
                          <a:cs typeface="Times New Roman"/>
                        </a:rPr>
                        <a:t>HP</a:t>
                      </a:r>
                      <a:endParaRPr lang="en-US" sz="1300">
                        <a:latin typeface="Calibri"/>
                        <a:ea typeface="Calibri"/>
                        <a:cs typeface="Times New Roman"/>
                      </a:endParaRPr>
                    </a:p>
                  </a:txBody>
                  <a:tcPr marL="88113" marR="8811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DD9C3"/>
                    </a:solidFill>
                  </a:tcPr>
                </a:tc>
                <a:tc>
                  <a:txBody>
                    <a:bodyPr/>
                    <a:lstStyle/>
                    <a:p>
                      <a:pPr marL="0" marR="0">
                        <a:spcBef>
                          <a:spcPts val="0"/>
                        </a:spcBef>
                        <a:spcAft>
                          <a:spcPts val="0"/>
                        </a:spcAft>
                      </a:pPr>
                      <a:r>
                        <a:rPr lang="en-US" sz="1000">
                          <a:solidFill>
                            <a:srgbClr val="000000"/>
                          </a:solidFill>
                          <a:latin typeface="Calibri"/>
                          <a:ea typeface="Times New Roman"/>
                          <a:cs typeface="Times New Roman"/>
                        </a:rPr>
                        <a:t>Hamirpur</a:t>
                      </a:r>
                      <a:endParaRPr lang="en-US" sz="1300">
                        <a:latin typeface="Calibri"/>
                        <a:ea typeface="Calibri"/>
                        <a:cs typeface="Times New Roman"/>
                      </a:endParaRPr>
                    </a:p>
                  </a:txBody>
                  <a:tcPr marL="88113" marR="8811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DD9C3"/>
                    </a:solidFill>
                  </a:tcPr>
                </a:tc>
                <a:tc>
                  <a:txBody>
                    <a:bodyPr/>
                    <a:lstStyle/>
                    <a:p>
                      <a:pPr marL="0" marR="0" algn="ctr">
                        <a:spcBef>
                          <a:spcPts val="0"/>
                        </a:spcBef>
                        <a:spcAft>
                          <a:spcPts val="0"/>
                        </a:spcAft>
                      </a:pPr>
                      <a:r>
                        <a:rPr lang="en-US" sz="1000">
                          <a:solidFill>
                            <a:srgbClr val="000000"/>
                          </a:solidFill>
                          <a:latin typeface="Calibri"/>
                          <a:ea typeface="Times New Roman"/>
                          <a:cs typeface="Times New Roman"/>
                        </a:rPr>
                        <a:t>300 – 1350m</a:t>
                      </a:r>
                      <a:endParaRPr lang="en-US" sz="1300">
                        <a:latin typeface="Calibri"/>
                        <a:ea typeface="Calibri"/>
                        <a:cs typeface="Times New Roman"/>
                      </a:endParaRPr>
                    </a:p>
                  </a:txBody>
                  <a:tcPr marL="88113" marR="8811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DD9C3"/>
                    </a:solidFill>
                  </a:tcPr>
                </a:tc>
                <a:tc>
                  <a:txBody>
                    <a:bodyPr/>
                    <a:lstStyle/>
                    <a:p>
                      <a:pPr marL="0" marR="0">
                        <a:spcBef>
                          <a:spcPts val="0"/>
                        </a:spcBef>
                        <a:spcAft>
                          <a:spcPts val="0"/>
                        </a:spcAft>
                      </a:pPr>
                      <a:r>
                        <a:rPr lang="en-US" sz="1000">
                          <a:solidFill>
                            <a:srgbClr val="000000"/>
                          </a:solidFill>
                          <a:latin typeface="Calibri"/>
                          <a:ea typeface="Times New Roman"/>
                          <a:cs typeface="Times New Roman"/>
                        </a:rPr>
                        <a:t>300 – 900</a:t>
                      </a:r>
                      <a:endParaRPr lang="en-US" sz="1300">
                        <a:latin typeface="Calibri"/>
                        <a:ea typeface="Calibri"/>
                        <a:cs typeface="Times New Roman"/>
                      </a:endParaRPr>
                    </a:p>
                  </a:txBody>
                  <a:tcPr marL="88113" marR="8811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DD9C3"/>
                    </a:solidFill>
                  </a:tcPr>
                </a:tc>
                <a:tc>
                  <a:txBody>
                    <a:bodyPr/>
                    <a:lstStyle/>
                    <a:p>
                      <a:pPr marL="0" marR="0">
                        <a:spcBef>
                          <a:spcPts val="0"/>
                        </a:spcBef>
                        <a:spcAft>
                          <a:spcPts val="0"/>
                        </a:spcAft>
                      </a:pPr>
                      <a:endParaRPr lang="en-US" sz="1000">
                        <a:solidFill>
                          <a:srgbClr val="000000"/>
                        </a:solidFill>
                        <a:latin typeface="Calibri"/>
                        <a:ea typeface="Times New Roman"/>
                        <a:cs typeface="Times New Roman"/>
                      </a:endParaRPr>
                    </a:p>
                  </a:txBody>
                  <a:tcPr marL="88113" marR="8811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DD9C3"/>
                    </a:solidFill>
                  </a:tcPr>
                </a:tc>
                <a:tc>
                  <a:txBody>
                    <a:bodyPr/>
                    <a:lstStyle/>
                    <a:p>
                      <a:pPr marL="0" marR="0">
                        <a:spcBef>
                          <a:spcPts val="0"/>
                        </a:spcBef>
                        <a:spcAft>
                          <a:spcPts val="0"/>
                        </a:spcAft>
                      </a:pPr>
                      <a:endParaRPr lang="en-US" sz="1000">
                        <a:solidFill>
                          <a:srgbClr val="000000"/>
                        </a:solidFill>
                        <a:latin typeface="Calibri"/>
                        <a:ea typeface="Times New Roman"/>
                        <a:cs typeface="Times New Roman"/>
                      </a:endParaRPr>
                    </a:p>
                  </a:txBody>
                  <a:tcPr marL="88113" marR="8811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DD9C3"/>
                    </a:solidFill>
                  </a:tcPr>
                </a:tc>
              </a:tr>
              <a:tr h="783233">
                <a:tc>
                  <a:txBody>
                    <a:bodyPr/>
                    <a:lstStyle/>
                    <a:p>
                      <a:pPr marL="0" marR="0">
                        <a:spcBef>
                          <a:spcPts val="0"/>
                        </a:spcBef>
                        <a:spcAft>
                          <a:spcPts val="0"/>
                        </a:spcAft>
                      </a:pPr>
                      <a:r>
                        <a:rPr lang="en-US" sz="1000">
                          <a:solidFill>
                            <a:srgbClr val="000000"/>
                          </a:solidFill>
                          <a:latin typeface="Calibri"/>
                          <a:ea typeface="Times New Roman"/>
                          <a:cs typeface="Times New Roman"/>
                        </a:rPr>
                        <a:t>HP</a:t>
                      </a:r>
                      <a:endParaRPr lang="en-US" sz="1300">
                        <a:latin typeface="Calibri"/>
                        <a:ea typeface="Calibri"/>
                        <a:cs typeface="Times New Roman"/>
                      </a:endParaRPr>
                    </a:p>
                  </a:txBody>
                  <a:tcPr marL="88113" marR="8811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DD9C3"/>
                    </a:solidFill>
                  </a:tcPr>
                </a:tc>
                <a:tc>
                  <a:txBody>
                    <a:bodyPr/>
                    <a:lstStyle/>
                    <a:p>
                      <a:pPr marL="0" marR="0">
                        <a:spcBef>
                          <a:spcPts val="0"/>
                        </a:spcBef>
                        <a:spcAft>
                          <a:spcPts val="0"/>
                        </a:spcAft>
                      </a:pPr>
                      <a:r>
                        <a:rPr lang="en-US" sz="1000">
                          <a:solidFill>
                            <a:srgbClr val="000000"/>
                          </a:solidFill>
                          <a:latin typeface="Calibri"/>
                          <a:ea typeface="Times New Roman"/>
                          <a:cs typeface="Times New Roman"/>
                        </a:rPr>
                        <a:t>Sirmour</a:t>
                      </a:r>
                      <a:endParaRPr lang="en-US" sz="1300">
                        <a:latin typeface="Calibri"/>
                        <a:ea typeface="Calibri"/>
                        <a:cs typeface="Times New Roman"/>
                      </a:endParaRPr>
                    </a:p>
                  </a:txBody>
                  <a:tcPr marL="88113" marR="8811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DD9C3"/>
                    </a:solidFill>
                  </a:tcPr>
                </a:tc>
                <a:tc>
                  <a:txBody>
                    <a:bodyPr/>
                    <a:lstStyle/>
                    <a:p>
                      <a:pPr marL="0" marR="0" algn="ctr">
                        <a:spcBef>
                          <a:spcPts val="0"/>
                        </a:spcBef>
                        <a:spcAft>
                          <a:spcPts val="0"/>
                        </a:spcAft>
                      </a:pPr>
                      <a:r>
                        <a:rPr lang="en-US" sz="1000">
                          <a:solidFill>
                            <a:srgbClr val="000000"/>
                          </a:solidFill>
                          <a:latin typeface="Calibri"/>
                          <a:ea typeface="Times New Roman"/>
                          <a:cs typeface="Times New Roman"/>
                        </a:rPr>
                        <a:t>300 – 1800m</a:t>
                      </a:r>
                      <a:endParaRPr lang="en-US" sz="1300">
                        <a:latin typeface="Calibri"/>
                        <a:ea typeface="Calibri"/>
                        <a:cs typeface="Times New Roman"/>
                      </a:endParaRPr>
                    </a:p>
                  </a:txBody>
                  <a:tcPr marL="88113" marR="8811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DD9C3"/>
                    </a:solidFill>
                  </a:tcPr>
                </a:tc>
                <a:tc>
                  <a:txBody>
                    <a:bodyPr/>
                    <a:lstStyle/>
                    <a:p>
                      <a:pPr marL="0" marR="0">
                        <a:spcBef>
                          <a:spcPts val="0"/>
                        </a:spcBef>
                        <a:spcAft>
                          <a:spcPts val="0"/>
                        </a:spcAft>
                      </a:pPr>
                      <a:r>
                        <a:rPr lang="en-US" sz="1000">
                          <a:solidFill>
                            <a:srgbClr val="000000"/>
                          </a:solidFill>
                          <a:latin typeface="Calibri"/>
                          <a:ea typeface="Times New Roman"/>
                          <a:cs typeface="Times New Roman"/>
                        </a:rPr>
                        <a:t>Shivalik &amp; Mussourie Range – 300 – 600m &amp; 1350 – 1800m</a:t>
                      </a:r>
                      <a:endParaRPr lang="en-US" sz="1300">
                        <a:latin typeface="Calibri"/>
                        <a:ea typeface="Calibri"/>
                        <a:cs typeface="Times New Roman"/>
                      </a:endParaRPr>
                    </a:p>
                  </a:txBody>
                  <a:tcPr marL="88113" marR="8811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DD9C3"/>
                    </a:solidFill>
                  </a:tcPr>
                </a:tc>
                <a:tc>
                  <a:txBody>
                    <a:bodyPr/>
                    <a:lstStyle/>
                    <a:p>
                      <a:pPr marL="0" marR="0">
                        <a:spcBef>
                          <a:spcPts val="0"/>
                        </a:spcBef>
                        <a:spcAft>
                          <a:spcPts val="0"/>
                        </a:spcAft>
                      </a:pPr>
                      <a:r>
                        <a:rPr lang="en-US" sz="1000">
                          <a:solidFill>
                            <a:srgbClr val="000000"/>
                          </a:solidFill>
                          <a:latin typeface="Calibri"/>
                          <a:ea typeface="Times New Roman"/>
                          <a:cs typeface="Times New Roman"/>
                        </a:rPr>
                        <a:t>Mining in 2 blocks, Industrial belt in Paonta</a:t>
                      </a:r>
                      <a:endParaRPr lang="en-US" sz="1300">
                        <a:latin typeface="Calibri"/>
                        <a:ea typeface="Calibri"/>
                        <a:cs typeface="Times New Roman"/>
                      </a:endParaRPr>
                    </a:p>
                  </a:txBody>
                  <a:tcPr marL="88113" marR="8811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DD9C3"/>
                    </a:solidFill>
                  </a:tcPr>
                </a:tc>
                <a:tc>
                  <a:txBody>
                    <a:bodyPr/>
                    <a:lstStyle/>
                    <a:p>
                      <a:pPr marL="0" marR="0">
                        <a:spcBef>
                          <a:spcPts val="0"/>
                        </a:spcBef>
                        <a:spcAft>
                          <a:spcPts val="0"/>
                        </a:spcAft>
                      </a:pPr>
                      <a:r>
                        <a:rPr lang="en-US" sz="1000">
                          <a:solidFill>
                            <a:srgbClr val="000000"/>
                          </a:solidFill>
                          <a:latin typeface="Calibri"/>
                          <a:ea typeface="Times New Roman"/>
                          <a:cs typeface="Times New Roman"/>
                        </a:rPr>
                        <a:t>Rajgarh Tehsil (06.08), Sadhauara bridge (08.07), Pain Kuffar Village (Rajgarh – 09.08)</a:t>
                      </a:r>
                      <a:endParaRPr lang="en-US" sz="1300">
                        <a:latin typeface="Calibri"/>
                        <a:ea typeface="Calibri"/>
                        <a:cs typeface="Times New Roman"/>
                      </a:endParaRPr>
                    </a:p>
                  </a:txBody>
                  <a:tcPr marL="88113" marR="8811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DD9C3"/>
                    </a:solidFill>
                  </a:tcPr>
                </a:tc>
              </a:tr>
              <a:tr h="626587">
                <a:tc>
                  <a:txBody>
                    <a:bodyPr/>
                    <a:lstStyle/>
                    <a:p>
                      <a:pPr marL="0" marR="0">
                        <a:spcBef>
                          <a:spcPts val="0"/>
                        </a:spcBef>
                        <a:spcAft>
                          <a:spcPts val="0"/>
                        </a:spcAft>
                      </a:pPr>
                      <a:r>
                        <a:rPr lang="en-US" sz="1000">
                          <a:solidFill>
                            <a:srgbClr val="000000"/>
                          </a:solidFill>
                          <a:latin typeface="Calibri"/>
                          <a:ea typeface="Times New Roman"/>
                          <a:cs typeface="Times New Roman"/>
                        </a:rPr>
                        <a:t>HP</a:t>
                      </a:r>
                      <a:endParaRPr lang="en-US" sz="1300">
                        <a:latin typeface="Calibri"/>
                        <a:ea typeface="Calibri"/>
                        <a:cs typeface="Times New Roman"/>
                      </a:endParaRPr>
                    </a:p>
                  </a:txBody>
                  <a:tcPr marL="88113" marR="8811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DD9C3"/>
                    </a:solidFill>
                  </a:tcPr>
                </a:tc>
                <a:tc>
                  <a:txBody>
                    <a:bodyPr/>
                    <a:lstStyle/>
                    <a:p>
                      <a:pPr marL="0" marR="0">
                        <a:spcBef>
                          <a:spcPts val="0"/>
                        </a:spcBef>
                        <a:spcAft>
                          <a:spcPts val="0"/>
                        </a:spcAft>
                      </a:pPr>
                      <a:r>
                        <a:rPr lang="en-US" sz="1000">
                          <a:solidFill>
                            <a:srgbClr val="000000"/>
                          </a:solidFill>
                          <a:latin typeface="Calibri"/>
                          <a:ea typeface="Times New Roman"/>
                          <a:cs typeface="Times New Roman"/>
                        </a:rPr>
                        <a:t>Bilaspur </a:t>
                      </a:r>
                      <a:endParaRPr lang="en-US" sz="1300">
                        <a:latin typeface="Calibri"/>
                        <a:ea typeface="Calibri"/>
                        <a:cs typeface="Times New Roman"/>
                      </a:endParaRPr>
                    </a:p>
                  </a:txBody>
                  <a:tcPr marL="88113" marR="8811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DD9C3"/>
                    </a:solidFill>
                  </a:tcPr>
                </a:tc>
                <a:tc>
                  <a:txBody>
                    <a:bodyPr/>
                    <a:lstStyle/>
                    <a:p>
                      <a:pPr marL="0" marR="0" algn="ctr">
                        <a:spcBef>
                          <a:spcPts val="0"/>
                        </a:spcBef>
                        <a:spcAft>
                          <a:spcPts val="0"/>
                        </a:spcAft>
                      </a:pPr>
                      <a:r>
                        <a:rPr lang="en-US" sz="1000">
                          <a:solidFill>
                            <a:srgbClr val="000000"/>
                          </a:solidFill>
                          <a:latin typeface="Calibri"/>
                          <a:ea typeface="Times New Roman"/>
                          <a:cs typeface="Times New Roman"/>
                        </a:rPr>
                        <a:t>300 – 1800m</a:t>
                      </a:r>
                      <a:endParaRPr lang="en-US" sz="1300">
                        <a:latin typeface="Calibri"/>
                        <a:ea typeface="Calibri"/>
                        <a:cs typeface="Times New Roman"/>
                      </a:endParaRPr>
                    </a:p>
                  </a:txBody>
                  <a:tcPr marL="88113" marR="8811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DD9C3"/>
                    </a:solidFill>
                  </a:tcPr>
                </a:tc>
                <a:tc>
                  <a:txBody>
                    <a:bodyPr/>
                    <a:lstStyle/>
                    <a:p>
                      <a:pPr marL="0" marR="0">
                        <a:spcBef>
                          <a:spcPts val="0"/>
                        </a:spcBef>
                        <a:spcAft>
                          <a:spcPts val="0"/>
                        </a:spcAft>
                      </a:pPr>
                      <a:r>
                        <a:rPr lang="en-US" sz="1000">
                          <a:solidFill>
                            <a:srgbClr val="000000"/>
                          </a:solidFill>
                          <a:latin typeface="Calibri"/>
                          <a:ea typeface="Times New Roman"/>
                          <a:cs typeface="Times New Roman"/>
                        </a:rPr>
                        <a:t>300-900m </a:t>
                      </a:r>
                      <a:endParaRPr lang="en-US" sz="1300">
                        <a:latin typeface="Calibri"/>
                        <a:ea typeface="Calibri"/>
                        <a:cs typeface="Times New Roman"/>
                      </a:endParaRPr>
                    </a:p>
                  </a:txBody>
                  <a:tcPr marL="88113" marR="8811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DD9C3"/>
                    </a:solidFill>
                  </a:tcPr>
                </a:tc>
                <a:tc>
                  <a:txBody>
                    <a:bodyPr/>
                    <a:lstStyle/>
                    <a:p>
                      <a:pPr marL="0" marR="0">
                        <a:spcBef>
                          <a:spcPts val="0"/>
                        </a:spcBef>
                        <a:spcAft>
                          <a:spcPts val="0"/>
                        </a:spcAft>
                      </a:pPr>
                      <a:r>
                        <a:rPr lang="en-US" sz="1000">
                          <a:solidFill>
                            <a:srgbClr val="000000"/>
                          </a:solidFill>
                          <a:latin typeface="Calibri"/>
                          <a:ea typeface="Times New Roman"/>
                          <a:cs typeface="Times New Roman"/>
                        </a:rPr>
                        <a:t>Cement Plants, Bhakhra’s Govind Sagar Reservoir, River Bed Mining</a:t>
                      </a:r>
                      <a:endParaRPr lang="en-US" sz="1300">
                        <a:latin typeface="Calibri"/>
                        <a:ea typeface="Calibri"/>
                        <a:cs typeface="Times New Roman"/>
                      </a:endParaRPr>
                    </a:p>
                  </a:txBody>
                  <a:tcPr marL="88113" marR="8811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DD9C3"/>
                    </a:solidFill>
                  </a:tcPr>
                </a:tc>
                <a:tc>
                  <a:txBody>
                    <a:bodyPr/>
                    <a:lstStyle/>
                    <a:p>
                      <a:pPr marL="0" marR="0">
                        <a:spcBef>
                          <a:spcPts val="0"/>
                        </a:spcBef>
                        <a:spcAft>
                          <a:spcPts val="0"/>
                        </a:spcAft>
                      </a:pPr>
                      <a:endParaRPr lang="en-US" sz="1000">
                        <a:solidFill>
                          <a:srgbClr val="000000"/>
                        </a:solidFill>
                        <a:latin typeface="Calibri"/>
                        <a:ea typeface="Times New Roman"/>
                        <a:cs typeface="Times New Roman"/>
                      </a:endParaRPr>
                    </a:p>
                  </a:txBody>
                  <a:tcPr marL="88113" marR="8811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DD9C3"/>
                    </a:solidFill>
                  </a:tcPr>
                </a:tc>
              </a:tr>
              <a:tr h="156648">
                <a:tc>
                  <a:txBody>
                    <a:bodyPr/>
                    <a:lstStyle/>
                    <a:p>
                      <a:pPr marL="0" marR="0">
                        <a:spcBef>
                          <a:spcPts val="0"/>
                        </a:spcBef>
                        <a:spcAft>
                          <a:spcPts val="0"/>
                        </a:spcAft>
                      </a:pPr>
                      <a:r>
                        <a:rPr lang="en-US" sz="1000">
                          <a:solidFill>
                            <a:srgbClr val="000000"/>
                          </a:solidFill>
                          <a:latin typeface="Calibri"/>
                          <a:ea typeface="Times New Roman"/>
                          <a:cs typeface="Times New Roman"/>
                        </a:rPr>
                        <a:t>UKD</a:t>
                      </a:r>
                      <a:endParaRPr lang="en-US" sz="1300">
                        <a:latin typeface="Calibri"/>
                        <a:ea typeface="Calibri"/>
                        <a:cs typeface="Times New Roman"/>
                      </a:endParaRPr>
                    </a:p>
                  </a:txBody>
                  <a:tcPr marL="88113" marR="8811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8D8D8"/>
                    </a:solidFill>
                  </a:tcPr>
                </a:tc>
                <a:tc>
                  <a:txBody>
                    <a:bodyPr/>
                    <a:lstStyle/>
                    <a:p>
                      <a:pPr marL="0" marR="0">
                        <a:spcBef>
                          <a:spcPts val="0"/>
                        </a:spcBef>
                        <a:spcAft>
                          <a:spcPts val="0"/>
                        </a:spcAft>
                      </a:pPr>
                      <a:r>
                        <a:rPr lang="en-US" sz="1000">
                          <a:solidFill>
                            <a:srgbClr val="000000"/>
                          </a:solidFill>
                          <a:latin typeface="Calibri"/>
                          <a:ea typeface="Times New Roman"/>
                          <a:cs typeface="Times New Roman"/>
                        </a:rPr>
                        <a:t>Champawat</a:t>
                      </a:r>
                      <a:endParaRPr lang="en-US" sz="1300">
                        <a:latin typeface="Calibri"/>
                        <a:ea typeface="Calibri"/>
                        <a:cs typeface="Times New Roman"/>
                      </a:endParaRPr>
                    </a:p>
                  </a:txBody>
                  <a:tcPr marL="88113" marR="8811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8D8D8"/>
                    </a:solidFill>
                  </a:tcPr>
                </a:tc>
                <a:tc>
                  <a:txBody>
                    <a:bodyPr/>
                    <a:lstStyle/>
                    <a:p>
                      <a:pPr marL="0" marR="0" algn="ctr">
                        <a:spcBef>
                          <a:spcPts val="0"/>
                        </a:spcBef>
                        <a:spcAft>
                          <a:spcPts val="0"/>
                        </a:spcAft>
                      </a:pPr>
                      <a:r>
                        <a:rPr lang="en-US" sz="1000">
                          <a:solidFill>
                            <a:srgbClr val="000000"/>
                          </a:solidFill>
                          <a:latin typeface="Calibri"/>
                          <a:ea typeface="Times New Roman"/>
                          <a:cs typeface="Times New Roman"/>
                        </a:rPr>
                        <a:t>150 – 3000m</a:t>
                      </a:r>
                      <a:endParaRPr lang="en-US" sz="1300">
                        <a:latin typeface="Calibri"/>
                        <a:ea typeface="Calibri"/>
                        <a:cs typeface="Times New Roman"/>
                      </a:endParaRPr>
                    </a:p>
                  </a:txBody>
                  <a:tcPr marL="88113" marR="8811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8D8D8"/>
                    </a:solidFill>
                  </a:tcPr>
                </a:tc>
                <a:tc>
                  <a:txBody>
                    <a:bodyPr/>
                    <a:lstStyle/>
                    <a:p>
                      <a:pPr marL="0" marR="0">
                        <a:spcBef>
                          <a:spcPts val="0"/>
                        </a:spcBef>
                        <a:spcAft>
                          <a:spcPts val="0"/>
                        </a:spcAft>
                      </a:pPr>
                      <a:r>
                        <a:rPr lang="en-US" sz="1000">
                          <a:solidFill>
                            <a:srgbClr val="000000"/>
                          </a:solidFill>
                          <a:latin typeface="Calibri"/>
                          <a:ea typeface="Times New Roman"/>
                          <a:cs typeface="Times New Roman"/>
                        </a:rPr>
                        <a:t>900 – 1800m</a:t>
                      </a:r>
                      <a:endParaRPr lang="en-US" sz="1300">
                        <a:latin typeface="Calibri"/>
                        <a:ea typeface="Calibri"/>
                        <a:cs typeface="Times New Roman"/>
                      </a:endParaRPr>
                    </a:p>
                  </a:txBody>
                  <a:tcPr marL="88113" marR="8811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8D8D8"/>
                    </a:solidFill>
                  </a:tcPr>
                </a:tc>
                <a:tc>
                  <a:txBody>
                    <a:bodyPr/>
                    <a:lstStyle/>
                    <a:p>
                      <a:pPr marL="0" marR="0">
                        <a:spcBef>
                          <a:spcPts val="0"/>
                        </a:spcBef>
                        <a:spcAft>
                          <a:spcPts val="0"/>
                        </a:spcAft>
                      </a:pPr>
                      <a:endParaRPr lang="en-US" sz="1000">
                        <a:solidFill>
                          <a:srgbClr val="000000"/>
                        </a:solidFill>
                        <a:latin typeface="Calibri"/>
                        <a:ea typeface="Times New Roman"/>
                        <a:cs typeface="Times New Roman"/>
                      </a:endParaRPr>
                    </a:p>
                  </a:txBody>
                  <a:tcPr marL="88113" marR="8811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8D8D8"/>
                    </a:solidFill>
                  </a:tcPr>
                </a:tc>
                <a:tc>
                  <a:txBody>
                    <a:bodyPr/>
                    <a:lstStyle/>
                    <a:p>
                      <a:pPr marL="0" marR="0">
                        <a:spcBef>
                          <a:spcPts val="0"/>
                        </a:spcBef>
                        <a:spcAft>
                          <a:spcPts val="0"/>
                        </a:spcAft>
                      </a:pPr>
                      <a:endParaRPr lang="en-US" sz="1000">
                        <a:solidFill>
                          <a:srgbClr val="000000"/>
                        </a:solidFill>
                        <a:latin typeface="Calibri"/>
                        <a:ea typeface="Times New Roman"/>
                        <a:cs typeface="Times New Roman"/>
                      </a:endParaRPr>
                    </a:p>
                  </a:txBody>
                  <a:tcPr marL="88113" marR="8811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8D8D8"/>
                    </a:solidFill>
                  </a:tcPr>
                </a:tc>
              </a:tr>
              <a:tr h="469938">
                <a:tc>
                  <a:txBody>
                    <a:bodyPr/>
                    <a:lstStyle/>
                    <a:p>
                      <a:pPr marL="0" marR="0">
                        <a:spcBef>
                          <a:spcPts val="0"/>
                        </a:spcBef>
                        <a:spcAft>
                          <a:spcPts val="0"/>
                        </a:spcAft>
                      </a:pPr>
                      <a:r>
                        <a:rPr lang="en-US" sz="1000">
                          <a:solidFill>
                            <a:srgbClr val="000000"/>
                          </a:solidFill>
                          <a:latin typeface="Calibri"/>
                          <a:ea typeface="Times New Roman"/>
                          <a:cs typeface="Times New Roman"/>
                        </a:rPr>
                        <a:t>UKD</a:t>
                      </a:r>
                      <a:endParaRPr lang="en-US" sz="1300">
                        <a:latin typeface="Calibri"/>
                        <a:ea typeface="Calibri"/>
                        <a:cs typeface="Times New Roman"/>
                      </a:endParaRPr>
                    </a:p>
                  </a:txBody>
                  <a:tcPr marL="88113" marR="8811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8D8D8"/>
                    </a:solidFill>
                  </a:tcPr>
                </a:tc>
                <a:tc>
                  <a:txBody>
                    <a:bodyPr/>
                    <a:lstStyle/>
                    <a:p>
                      <a:pPr marL="0" marR="0">
                        <a:spcBef>
                          <a:spcPts val="0"/>
                        </a:spcBef>
                        <a:spcAft>
                          <a:spcPts val="0"/>
                        </a:spcAft>
                      </a:pPr>
                      <a:r>
                        <a:rPr lang="en-US" sz="1000">
                          <a:solidFill>
                            <a:srgbClr val="000000"/>
                          </a:solidFill>
                          <a:latin typeface="Calibri"/>
                          <a:ea typeface="Times New Roman"/>
                          <a:cs typeface="Times New Roman"/>
                        </a:rPr>
                        <a:t>Nainital</a:t>
                      </a:r>
                      <a:endParaRPr lang="en-US" sz="1300">
                        <a:latin typeface="Calibri"/>
                        <a:ea typeface="Calibri"/>
                        <a:cs typeface="Times New Roman"/>
                      </a:endParaRPr>
                    </a:p>
                  </a:txBody>
                  <a:tcPr marL="88113" marR="8811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8D8D8"/>
                    </a:solidFill>
                  </a:tcPr>
                </a:tc>
                <a:tc>
                  <a:txBody>
                    <a:bodyPr/>
                    <a:lstStyle/>
                    <a:p>
                      <a:pPr marL="0" marR="0" algn="ctr">
                        <a:spcBef>
                          <a:spcPts val="0"/>
                        </a:spcBef>
                        <a:spcAft>
                          <a:spcPts val="0"/>
                        </a:spcAft>
                      </a:pPr>
                      <a:r>
                        <a:rPr lang="en-US" sz="1000">
                          <a:solidFill>
                            <a:srgbClr val="000000"/>
                          </a:solidFill>
                          <a:latin typeface="Calibri"/>
                          <a:ea typeface="Times New Roman"/>
                          <a:cs typeface="Times New Roman"/>
                        </a:rPr>
                        <a:t>150 – 3000m</a:t>
                      </a:r>
                      <a:endParaRPr lang="en-US" sz="1300">
                        <a:latin typeface="Calibri"/>
                        <a:ea typeface="Calibri"/>
                        <a:cs typeface="Times New Roman"/>
                      </a:endParaRPr>
                    </a:p>
                  </a:txBody>
                  <a:tcPr marL="88113" marR="8811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8D8D8"/>
                    </a:solidFill>
                  </a:tcPr>
                </a:tc>
                <a:tc>
                  <a:txBody>
                    <a:bodyPr/>
                    <a:lstStyle/>
                    <a:p>
                      <a:pPr marL="0" marR="0">
                        <a:spcBef>
                          <a:spcPts val="0"/>
                        </a:spcBef>
                        <a:spcAft>
                          <a:spcPts val="0"/>
                        </a:spcAft>
                      </a:pPr>
                      <a:r>
                        <a:rPr lang="en-US" sz="1000">
                          <a:solidFill>
                            <a:srgbClr val="000000"/>
                          </a:solidFill>
                          <a:latin typeface="Calibri"/>
                          <a:ea typeface="Times New Roman"/>
                          <a:cs typeface="Times New Roman"/>
                        </a:rPr>
                        <a:t>300 – 600m ,  600 – 900m</a:t>
                      </a:r>
                      <a:endParaRPr lang="en-US" sz="1300">
                        <a:latin typeface="Calibri"/>
                        <a:ea typeface="Calibri"/>
                        <a:cs typeface="Times New Roman"/>
                      </a:endParaRPr>
                    </a:p>
                  </a:txBody>
                  <a:tcPr marL="88113" marR="8811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8D8D8"/>
                    </a:solidFill>
                  </a:tcPr>
                </a:tc>
                <a:tc>
                  <a:txBody>
                    <a:bodyPr/>
                    <a:lstStyle/>
                    <a:p>
                      <a:pPr marL="0" marR="0">
                        <a:spcBef>
                          <a:spcPts val="0"/>
                        </a:spcBef>
                        <a:spcAft>
                          <a:spcPts val="0"/>
                        </a:spcAft>
                      </a:pPr>
                      <a:r>
                        <a:rPr lang="en-US" sz="1000">
                          <a:solidFill>
                            <a:srgbClr val="000000"/>
                          </a:solidFill>
                          <a:latin typeface="Calibri"/>
                          <a:ea typeface="Times New Roman"/>
                          <a:cs typeface="Times New Roman"/>
                        </a:rPr>
                        <a:t>Lower parts like Dhaula Kuan etc. industrial belts, Urban Centre</a:t>
                      </a:r>
                      <a:endParaRPr lang="en-US" sz="1300">
                        <a:latin typeface="Calibri"/>
                        <a:ea typeface="Calibri"/>
                        <a:cs typeface="Times New Roman"/>
                      </a:endParaRPr>
                    </a:p>
                  </a:txBody>
                  <a:tcPr marL="88113" marR="8811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8D8D8"/>
                    </a:solidFill>
                  </a:tcPr>
                </a:tc>
                <a:tc>
                  <a:txBody>
                    <a:bodyPr/>
                    <a:lstStyle/>
                    <a:p>
                      <a:pPr marL="0" marR="0">
                        <a:spcBef>
                          <a:spcPts val="0"/>
                        </a:spcBef>
                        <a:spcAft>
                          <a:spcPts val="0"/>
                        </a:spcAft>
                      </a:pPr>
                      <a:endParaRPr lang="en-US" sz="1000">
                        <a:solidFill>
                          <a:srgbClr val="000000"/>
                        </a:solidFill>
                        <a:latin typeface="Calibri"/>
                        <a:ea typeface="Times New Roman"/>
                        <a:cs typeface="Times New Roman"/>
                      </a:endParaRPr>
                    </a:p>
                  </a:txBody>
                  <a:tcPr marL="88113" marR="8811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8D8D8"/>
                    </a:solidFill>
                  </a:tcPr>
                </a:tc>
              </a:tr>
              <a:tr h="313291">
                <a:tc>
                  <a:txBody>
                    <a:bodyPr/>
                    <a:lstStyle/>
                    <a:p>
                      <a:pPr marL="0" marR="0">
                        <a:spcBef>
                          <a:spcPts val="0"/>
                        </a:spcBef>
                        <a:spcAft>
                          <a:spcPts val="0"/>
                        </a:spcAft>
                      </a:pPr>
                      <a:r>
                        <a:rPr lang="en-US" sz="1000">
                          <a:solidFill>
                            <a:srgbClr val="000000"/>
                          </a:solidFill>
                          <a:latin typeface="Calibri"/>
                          <a:ea typeface="Times New Roman"/>
                          <a:cs typeface="Times New Roman"/>
                        </a:rPr>
                        <a:t>JK</a:t>
                      </a:r>
                      <a:endParaRPr lang="en-US" sz="1300">
                        <a:latin typeface="Calibri"/>
                        <a:ea typeface="Calibri"/>
                        <a:cs typeface="Times New Roman"/>
                      </a:endParaRPr>
                    </a:p>
                  </a:txBody>
                  <a:tcPr marL="88113" marR="8811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8D8D8"/>
                    </a:solidFill>
                  </a:tcPr>
                </a:tc>
                <a:tc>
                  <a:txBody>
                    <a:bodyPr/>
                    <a:lstStyle/>
                    <a:p>
                      <a:pPr marL="0" marR="0">
                        <a:spcBef>
                          <a:spcPts val="0"/>
                        </a:spcBef>
                        <a:spcAft>
                          <a:spcPts val="0"/>
                        </a:spcAft>
                      </a:pPr>
                      <a:r>
                        <a:rPr lang="en-US" sz="1000">
                          <a:solidFill>
                            <a:srgbClr val="000000"/>
                          </a:solidFill>
                          <a:latin typeface="Calibri"/>
                          <a:ea typeface="Times New Roman"/>
                          <a:cs typeface="Times New Roman"/>
                        </a:rPr>
                        <a:t>Jammu</a:t>
                      </a:r>
                      <a:endParaRPr lang="en-US" sz="1300">
                        <a:latin typeface="Calibri"/>
                        <a:ea typeface="Calibri"/>
                        <a:cs typeface="Times New Roman"/>
                      </a:endParaRPr>
                    </a:p>
                  </a:txBody>
                  <a:tcPr marL="88113" marR="8811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8D8D8"/>
                    </a:solidFill>
                  </a:tcPr>
                </a:tc>
                <a:tc>
                  <a:txBody>
                    <a:bodyPr/>
                    <a:lstStyle/>
                    <a:p>
                      <a:pPr marL="0" marR="0" algn="ctr">
                        <a:spcBef>
                          <a:spcPts val="0"/>
                        </a:spcBef>
                        <a:spcAft>
                          <a:spcPts val="0"/>
                        </a:spcAft>
                      </a:pPr>
                      <a:r>
                        <a:rPr lang="en-US" sz="1000">
                          <a:solidFill>
                            <a:srgbClr val="000000"/>
                          </a:solidFill>
                          <a:latin typeface="Calibri"/>
                          <a:ea typeface="Times New Roman"/>
                          <a:cs typeface="Times New Roman"/>
                        </a:rPr>
                        <a:t>150 – 3000m</a:t>
                      </a:r>
                      <a:endParaRPr lang="en-US" sz="1300">
                        <a:latin typeface="Calibri"/>
                        <a:ea typeface="Calibri"/>
                        <a:cs typeface="Times New Roman"/>
                      </a:endParaRPr>
                    </a:p>
                  </a:txBody>
                  <a:tcPr marL="88113" marR="8811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8D8D8"/>
                    </a:solidFill>
                  </a:tcPr>
                </a:tc>
                <a:tc>
                  <a:txBody>
                    <a:bodyPr/>
                    <a:lstStyle/>
                    <a:p>
                      <a:pPr marL="0" marR="0">
                        <a:spcBef>
                          <a:spcPts val="0"/>
                        </a:spcBef>
                        <a:spcAft>
                          <a:spcPts val="0"/>
                        </a:spcAft>
                      </a:pPr>
                      <a:r>
                        <a:rPr lang="en-US" sz="1000">
                          <a:solidFill>
                            <a:srgbClr val="000000"/>
                          </a:solidFill>
                          <a:latin typeface="Calibri"/>
                          <a:ea typeface="Times New Roman"/>
                          <a:cs typeface="Times New Roman"/>
                        </a:rPr>
                        <a:t>150 -300m, 300 – 600m, 900 – 1350m</a:t>
                      </a:r>
                      <a:endParaRPr lang="en-US" sz="1300">
                        <a:latin typeface="Calibri"/>
                        <a:ea typeface="Calibri"/>
                        <a:cs typeface="Times New Roman"/>
                      </a:endParaRPr>
                    </a:p>
                  </a:txBody>
                  <a:tcPr marL="88113" marR="8811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8D8D8"/>
                    </a:solidFill>
                  </a:tcPr>
                </a:tc>
                <a:tc>
                  <a:txBody>
                    <a:bodyPr/>
                    <a:lstStyle/>
                    <a:p>
                      <a:pPr marL="0" marR="0">
                        <a:spcBef>
                          <a:spcPts val="0"/>
                        </a:spcBef>
                        <a:spcAft>
                          <a:spcPts val="0"/>
                        </a:spcAft>
                      </a:pPr>
                      <a:endParaRPr lang="en-US" sz="1000">
                        <a:solidFill>
                          <a:srgbClr val="000000"/>
                        </a:solidFill>
                        <a:latin typeface="Calibri"/>
                        <a:ea typeface="Times New Roman"/>
                        <a:cs typeface="Times New Roman"/>
                      </a:endParaRPr>
                    </a:p>
                  </a:txBody>
                  <a:tcPr marL="88113" marR="8811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8D8D8"/>
                    </a:solidFill>
                  </a:tcPr>
                </a:tc>
                <a:tc>
                  <a:txBody>
                    <a:bodyPr/>
                    <a:lstStyle/>
                    <a:p>
                      <a:pPr marL="0" marR="0">
                        <a:spcBef>
                          <a:spcPts val="0"/>
                        </a:spcBef>
                        <a:spcAft>
                          <a:spcPts val="0"/>
                        </a:spcAft>
                      </a:pPr>
                      <a:endParaRPr lang="en-US" sz="1000">
                        <a:solidFill>
                          <a:srgbClr val="000000"/>
                        </a:solidFill>
                        <a:latin typeface="Calibri"/>
                        <a:ea typeface="Times New Roman"/>
                        <a:cs typeface="Times New Roman"/>
                      </a:endParaRPr>
                    </a:p>
                  </a:txBody>
                  <a:tcPr marL="88113" marR="8811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8D8D8"/>
                    </a:solidFill>
                  </a:tcPr>
                </a:tc>
              </a:tr>
              <a:tr h="783233">
                <a:tc>
                  <a:txBody>
                    <a:bodyPr/>
                    <a:lstStyle/>
                    <a:p>
                      <a:pPr marL="0" marR="0">
                        <a:spcBef>
                          <a:spcPts val="0"/>
                        </a:spcBef>
                        <a:spcAft>
                          <a:spcPts val="0"/>
                        </a:spcAft>
                      </a:pPr>
                      <a:r>
                        <a:rPr lang="en-US" sz="1000">
                          <a:solidFill>
                            <a:srgbClr val="000000"/>
                          </a:solidFill>
                          <a:latin typeface="Calibri"/>
                          <a:ea typeface="Times New Roman"/>
                          <a:cs typeface="Times New Roman"/>
                        </a:rPr>
                        <a:t>HP</a:t>
                      </a:r>
                      <a:endParaRPr lang="en-US" sz="1300">
                        <a:latin typeface="Calibri"/>
                        <a:ea typeface="Calibri"/>
                        <a:cs typeface="Times New Roman"/>
                      </a:endParaRPr>
                    </a:p>
                  </a:txBody>
                  <a:tcPr marL="88113" marR="8811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8D8D8"/>
                    </a:solidFill>
                  </a:tcPr>
                </a:tc>
                <a:tc>
                  <a:txBody>
                    <a:bodyPr/>
                    <a:lstStyle/>
                    <a:p>
                      <a:pPr marL="0" marR="0">
                        <a:spcBef>
                          <a:spcPts val="0"/>
                        </a:spcBef>
                        <a:spcAft>
                          <a:spcPts val="0"/>
                        </a:spcAft>
                      </a:pPr>
                      <a:r>
                        <a:rPr lang="en-US" sz="1000">
                          <a:solidFill>
                            <a:srgbClr val="000000"/>
                          </a:solidFill>
                          <a:latin typeface="Calibri"/>
                          <a:ea typeface="Times New Roman"/>
                          <a:cs typeface="Times New Roman"/>
                        </a:rPr>
                        <a:t>Solan</a:t>
                      </a:r>
                      <a:endParaRPr lang="en-US" sz="1300">
                        <a:latin typeface="Calibri"/>
                        <a:ea typeface="Calibri"/>
                        <a:cs typeface="Times New Roman"/>
                      </a:endParaRPr>
                    </a:p>
                  </a:txBody>
                  <a:tcPr marL="88113" marR="8811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8D8D8"/>
                    </a:solidFill>
                  </a:tcPr>
                </a:tc>
                <a:tc>
                  <a:txBody>
                    <a:bodyPr/>
                    <a:lstStyle/>
                    <a:p>
                      <a:pPr marL="0" marR="0" algn="ctr">
                        <a:spcBef>
                          <a:spcPts val="0"/>
                        </a:spcBef>
                        <a:spcAft>
                          <a:spcPts val="0"/>
                        </a:spcAft>
                      </a:pPr>
                      <a:r>
                        <a:rPr lang="en-US" sz="1000">
                          <a:solidFill>
                            <a:srgbClr val="000000"/>
                          </a:solidFill>
                          <a:latin typeface="Calibri"/>
                          <a:ea typeface="Times New Roman"/>
                          <a:cs typeface="Times New Roman"/>
                        </a:rPr>
                        <a:t>300 – 3000m</a:t>
                      </a:r>
                      <a:endParaRPr lang="en-US" sz="1300">
                        <a:latin typeface="Calibri"/>
                        <a:ea typeface="Calibri"/>
                        <a:cs typeface="Times New Roman"/>
                      </a:endParaRPr>
                    </a:p>
                  </a:txBody>
                  <a:tcPr marL="88113" marR="8811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8D8D8"/>
                    </a:solidFill>
                  </a:tcPr>
                </a:tc>
                <a:tc>
                  <a:txBody>
                    <a:bodyPr/>
                    <a:lstStyle/>
                    <a:p>
                      <a:pPr marL="0" marR="0">
                        <a:spcBef>
                          <a:spcPts val="0"/>
                        </a:spcBef>
                        <a:spcAft>
                          <a:spcPts val="0"/>
                        </a:spcAft>
                      </a:pPr>
                      <a:r>
                        <a:rPr lang="en-US" sz="1000">
                          <a:solidFill>
                            <a:srgbClr val="000000"/>
                          </a:solidFill>
                          <a:latin typeface="Calibri"/>
                          <a:ea typeface="Times New Roman"/>
                          <a:cs typeface="Times New Roman"/>
                        </a:rPr>
                        <a:t>300 – 600 &amp; 1350 – 1800</a:t>
                      </a:r>
                      <a:endParaRPr lang="en-US" sz="1300">
                        <a:latin typeface="Calibri"/>
                        <a:ea typeface="Calibri"/>
                        <a:cs typeface="Times New Roman"/>
                      </a:endParaRPr>
                    </a:p>
                  </a:txBody>
                  <a:tcPr marL="88113" marR="8811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8D8D8"/>
                    </a:solidFill>
                  </a:tcPr>
                </a:tc>
                <a:tc>
                  <a:txBody>
                    <a:bodyPr/>
                    <a:lstStyle/>
                    <a:p>
                      <a:pPr marL="0" marR="0">
                        <a:spcBef>
                          <a:spcPts val="0"/>
                        </a:spcBef>
                        <a:spcAft>
                          <a:spcPts val="0"/>
                        </a:spcAft>
                      </a:pPr>
                      <a:r>
                        <a:rPr lang="en-US" sz="1000">
                          <a:solidFill>
                            <a:srgbClr val="000000"/>
                          </a:solidFill>
                          <a:latin typeface="Calibri"/>
                          <a:ea typeface="Times New Roman"/>
                          <a:cs typeface="Times New Roman"/>
                        </a:rPr>
                        <a:t>Mining &amp; cement, Industries, Urban Centre, River Bed Mining, Industrial Hubs (Kala Amb, Baddi)</a:t>
                      </a:r>
                      <a:endParaRPr lang="en-US" sz="1300">
                        <a:latin typeface="Calibri"/>
                        <a:ea typeface="Calibri"/>
                        <a:cs typeface="Times New Roman"/>
                      </a:endParaRPr>
                    </a:p>
                  </a:txBody>
                  <a:tcPr marL="88113" marR="8811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8D8D8"/>
                    </a:solidFill>
                  </a:tcPr>
                </a:tc>
                <a:tc>
                  <a:txBody>
                    <a:bodyPr/>
                    <a:lstStyle/>
                    <a:p>
                      <a:pPr marL="0" marR="0">
                        <a:spcBef>
                          <a:spcPts val="0"/>
                        </a:spcBef>
                        <a:spcAft>
                          <a:spcPts val="0"/>
                        </a:spcAft>
                      </a:pPr>
                      <a:endParaRPr lang="en-US" sz="1000">
                        <a:solidFill>
                          <a:srgbClr val="000000"/>
                        </a:solidFill>
                        <a:latin typeface="Calibri"/>
                        <a:ea typeface="Times New Roman"/>
                        <a:cs typeface="Times New Roman"/>
                      </a:endParaRPr>
                    </a:p>
                  </a:txBody>
                  <a:tcPr marL="88113" marR="8811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8D8D8"/>
                    </a:solidFill>
                  </a:tcPr>
                </a:tc>
              </a:tr>
              <a:tr h="313291">
                <a:tc>
                  <a:txBody>
                    <a:bodyPr/>
                    <a:lstStyle/>
                    <a:p>
                      <a:pPr marL="0" marR="0">
                        <a:spcBef>
                          <a:spcPts val="0"/>
                        </a:spcBef>
                        <a:spcAft>
                          <a:spcPts val="0"/>
                        </a:spcAft>
                      </a:pPr>
                      <a:r>
                        <a:rPr lang="en-US" sz="1000">
                          <a:solidFill>
                            <a:srgbClr val="000000"/>
                          </a:solidFill>
                          <a:latin typeface="Calibri"/>
                          <a:ea typeface="Times New Roman"/>
                          <a:cs typeface="Times New Roman"/>
                        </a:rPr>
                        <a:t>UKD</a:t>
                      </a:r>
                      <a:endParaRPr lang="en-US" sz="1300">
                        <a:latin typeface="Calibri"/>
                        <a:ea typeface="Calibri"/>
                        <a:cs typeface="Times New Roman"/>
                      </a:endParaRPr>
                    </a:p>
                  </a:txBody>
                  <a:tcPr marL="88113" marR="8811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8D8D8"/>
                    </a:solidFill>
                  </a:tcPr>
                </a:tc>
                <a:tc>
                  <a:txBody>
                    <a:bodyPr/>
                    <a:lstStyle/>
                    <a:p>
                      <a:pPr marL="0" marR="0">
                        <a:spcBef>
                          <a:spcPts val="0"/>
                        </a:spcBef>
                        <a:spcAft>
                          <a:spcPts val="0"/>
                        </a:spcAft>
                      </a:pPr>
                      <a:r>
                        <a:rPr lang="en-US" sz="1000">
                          <a:solidFill>
                            <a:srgbClr val="000000"/>
                          </a:solidFill>
                          <a:latin typeface="Calibri"/>
                          <a:ea typeface="Times New Roman"/>
                          <a:cs typeface="Times New Roman"/>
                        </a:rPr>
                        <a:t>Dehradun</a:t>
                      </a:r>
                      <a:endParaRPr lang="en-US" sz="1300">
                        <a:latin typeface="Calibri"/>
                        <a:ea typeface="Calibri"/>
                        <a:cs typeface="Times New Roman"/>
                      </a:endParaRPr>
                    </a:p>
                  </a:txBody>
                  <a:tcPr marL="88113" marR="8811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8D8D8"/>
                    </a:solidFill>
                  </a:tcPr>
                </a:tc>
                <a:tc>
                  <a:txBody>
                    <a:bodyPr/>
                    <a:lstStyle/>
                    <a:p>
                      <a:pPr marL="0" marR="0" algn="ctr">
                        <a:spcBef>
                          <a:spcPts val="0"/>
                        </a:spcBef>
                        <a:spcAft>
                          <a:spcPts val="0"/>
                        </a:spcAft>
                      </a:pPr>
                      <a:r>
                        <a:rPr lang="en-US" sz="1000">
                          <a:solidFill>
                            <a:srgbClr val="000000"/>
                          </a:solidFill>
                          <a:latin typeface="Calibri"/>
                          <a:ea typeface="Times New Roman"/>
                          <a:cs typeface="Times New Roman"/>
                        </a:rPr>
                        <a:t>300 – 3000m</a:t>
                      </a:r>
                      <a:endParaRPr lang="en-US" sz="1300">
                        <a:latin typeface="Calibri"/>
                        <a:ea typeface="Calibri"/>
                        <a:cs typeface="Times New Roman"/>
                      </a:endParaRPr>
                    </a:p>
                  </a:txBody>
                  <a:tcPr marL="88113" marR="8811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8D8D8"/>
                    </a:solidFill>
                  </a:tcPr>
                </a:tc>
                <a:tc>
                  <a:txBody>
                    <a:bodyPr/>
                    <a:lstStyle/>
                    <a:p>
                      <a:pPr marL="0" marR="0">
                        <a:spcBef>
                          <a:spcPts val="0"/>
                        </a:spcBef>
                        <a:spcAft>
                          <a:spcPts val="0"/>
                        </a:spcAft>
                      </a:pPr>
                      <a:r>
                        <a:rPr lang="en-US" sz="1000">
                          <a:solidFill>
                            <a:srgbClr val="000000"/>
                          </a:solidFill>
                          <a:latin typeface="Calibri"/>
                          <a:ea typeface="Times New Roman"/>
                          <a:cs typeface="Times New Roman"/>
                        </a:rPr>
                        <a:t>900 – 1800m</a:t>
                      </a:r>
                      <a:endParaRPr lang="en-US" sz="1300">
                        <a:latin typeface="Calibri"/>
                        <a:ea typeface="Calibri"/>
                        <a:cs typeface="Times New Roman"/>
                      </a:endParaRPr>
                    </a:p>
                  </a:txBody>
                  <a:tcPr marL="88113" marR="8811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8D8D8"/>
                    </a:solidFill>
                  </a:tcPr>
                </a:tc>
                <a:tc>
                  <a:txBody>
                    <a:bodyPr/>
                    <a:lstStyle/>
                    <a:p>
                      <a:pPr marL="0" marR="0">
                        <a:spcBef>
                          <a:spcPts val="0"/>
                        </a:spcBef>
                        <a:spcAft>
                          <a:spcPts val="0"/>
                        </a:spcAft>
                      </a:pPr>
                      <a:r>
                        <a:rPr lang="en-US" sz="1000">
                          <a:solidFill>
                            <a:srgbClr val="000000"/>
                          </a:solidFill>
                          <a:latin typeface="Calibri"/>
                          <a:ea typeface="Times New Roman"/>
                          <a:cs typeface="Times New Roman"/>
                        </a:rPr>
                        <a:t>Industrial estate, Urban Centre</a:t>
                      </a:r>
                      <a:endParaRPr lang="en-US" sz="1300">
                        <a:latin typeface="Calibri"/>
                        <a:ea typeface="Calibri"/>
                        <a:cs typeface="Times New Roman"/>
                      </a:endParaRPr>
                    </a:p>
                  </a:txBody>
                  <a:tcPr marL="88113" marR="8811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8D8D8"/>
                    </a:solidFill>
                  </a:tcPr>
                </a:tc>
                <a:tc>
                  <a:txBody>
                    <a:bodyPr/>
                    <a:lstStyle/>
                    <a:p>
                      <a:pPr marL="0" marR="0">
                        <a:spcBef>
                          <a:spcPts val="0"/>
                        </a:spcBef>
                        <a:spcAft>
                          <a:spcPts val="0"/>
                        </a:spcAft>
                      </a:pPr>
                      <a:endParaRPr lang="en-US" sz="1000">
                        <a:solidFill>
                          <a:srgbClr val="000000"/>
                        </a:solidFill>
                        <a:latin typeface="Calibri"/>
                        <a:ea typeface="Times New Roman"/>
                        <a:cs typeface="Times New Roman"/>
                      </a:endParaRPr>
                    </a:p>
                  </a:txBody>
                  <a:tcPr marL="88113" marR="8811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8D8D8"/>
                    </a:solidFill>
                  </a:tcPr>
                </a:tc>
              </a:tr>
              <a:tr h="156648">
                <a:tc>
                  <a:txBody>
                    <a:bodyPr/>
                    <a:lstStyle/>
                    <a:p>
                      <a:pPr marL="0" marR="0">
                        <a:spcBef>
                          <a:spcPts val="0"/>
                        </a:spcBef>
                        <a:spcAft>
                          <a:spcPts val="0"/>
                        </a:spcAft>
                      </a:pPr>
                      <a:r>
                        <a:rPr lang="en-US" sz="1000">
                          <a:solidFill>
                            <a:srgbClr val="000000"/>
                          </a:solidFill>
                          <a:latin typeface="Calibri"/>
                          <a:ea typeface="Times New Roman"/>
                          <a:cs typeface="Times New Roman"/>
                        </a:rPr>
                        <a:t>UKD</a:t>
                      </a:r>
                      <a:endParaRPr lang="en-US" sz="1300">
                        <a:latin typeface="Calibri"/>
                        <a:ea typeface="Calibri"/>
                        <a:cs typeface="Times New Roman"/>
                      </a:endParaRPr>
                    </a:p>
                  </a:txBody>
                  <a:tcPr marL="88113" marR="8811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8D8D8"/>
                    </a:solidFill>
                  </a:tcPr>
                </a:tc>
                <a:tc>
                  <a:txBody>
                    <a:bodyPr/>
                    <a:lstStyle/>
                    <a:p>
                      <a:pPr marL="0" marR="0">
                        <a:spcBef>
                          <a:spcPts val="0"/>
                        </a:spcBef>
                        <a:spcAft>
                          <a:spcPts val="0"/>
                        </a:spcAft>
                      </a:pPr>
                      <a:r>
                        <a:rPr lang="en-US" sz="1000">
                          <a:solidFill>
                            <a:srgbClr val="000000"/>
                          </a:solidFill>
                          <a:latin typeface="Calibri"/>
                          <a:ea typeface="Times New Roman"/>
                          <a:cs typeface="Times New Roman"/>
                        </a:rPr>
                        <a:t>Pauri Garhwal</a:t>
                      </a:r>
                      <a:endParaRPr lang="en-US" sz="1300">
                        <a:latin typeface="Calibri"/>
                        <a:ea typeface="Calibri"/>
                        <a:cs typeface="Times New Roman"/>
                      </a:endParaRPr>
                    </a:p>
                  </a:txBody>
                  <a:tcPr marL="88113" marR="8811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8D8D8"/>
                    </a:solidFill>
                  </a:tcPr>
                </a:tc>
                <a:tc>
                  <a:txBody>
                    <a:bodyPr/>
                    <a:lstStyle/>
                    <a:p>
                      <a:pPr marL="0" marR="0" algn="ctr">
                        <a:spcBef>
                          <a:spcPts val="0"/>
                        </a:spcBef>
                        <a:spcAft>
                          <a:spcPts val="0"/>
                        </a:spcAft>
                      </a:pPr>
                      <a:r>
                        <a:rPr lang="en-US" sz="1000">
                          <a:solidFill>
                            <a:srgbClr val="000000"/>
                          </a:solidFill>
                          <a:latin typeface="Calibri"/>
                          <a:ea typeface="Times New Roman"/>
                          <a:cs typeface="Times New Roman"/>
                        </a:rPr>
                        <a:t>300 – 3000m</a:t>
                      </a:r>
                      <a:endParaRPr lang="en-US" sz="1300">
                        <a:latin typeface="Calibri"/>
                        <a:ea typeface="Calibri"/>
                        <a:cs typeface="Times New Roman"/>
                      </a:endParaRPr>
                    </a:p>
                  </a:txBody>
                  <a:tcPr marL="88113" marR="8811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8D8D8"/>
                    </a:solidFill>
                  </a:tcPr>
                </a:tc>
                <a:tc>
                  <a:txBody>
                    <a:bodyPr/>
                    <a:lstStyle/>
                    <a:p>
                      <a:pPr marL="0" marR="0">
                        <a:spcBef>
                          <a:spcPts val="0"/>
                        </a:spcBef>
                        <a:spcAft>
                          <a:spcPts val="0"/>
                        </a:spcAft>
                      </a:pPr>
                      <a:r>
                        <a:rPr lang="en-US" sz="1000">
                          <a:solidFill>
                            <a:srgbClr val="000000"/>
                          </a:solidFill>
                          <a:latin typeface="Calibri"/>
                          <a:ea typeface="Times New Roman"/>
                          <a:cs typeface="Times New Roman"/>
                        </a:rPr>
                        <a:t>900 – 1350m &amp; 600 – 900m</a:t>
                      </a:r>
                      <a:endParaRPr lang="en-US" sz="1300">
                        <a:latin typeface="Calibri"/>
                        <a:ea typeface="Calibri"/>
                        <a:cs typeface="Times New Roman"/>
                      </a:endParaRPr>
                    </a:p>
                  </a:txBody>
                  <a:tcPr marL="88113" marR="8811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8D8D8"/>
                    </a:solidFill>
                  </a:tcPr>
                </a:tc>
                <a:tc>
                  <a:txBody>
                    <a:bodyPr/>
                    <a:lstStyle/>
                    <a:p>
                      <a:pPr marL="0" marR="0">
                        <a:spcBef>
                          <a:spcPts val="0"/>
                        </a:spcBef>
                        <a:spcAft>
                          <a:spcPts val="0"/>
                        </a:spcAft>
                      </a:pPr>
                      <a:endParaRPr lang="en-US" sz="1000">
                        <a:solidFill>
                          <a:srgbClr val="000000"/>
                        </a:solidFill>
                        <a:latin typeface="Calibri"/>
                        <a:ea typeface="Times New Roman"/>
                        <a:cs typeface="Times New Roman"/>
                      </a:endParaRPr>
                    </a:p>
                  </a:txBody>
                  <a:tcPr marL="88113" marR="8811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8D8D8"/>
                    </a:solidFill>
                  </a:tcPr>
                </a:tc>
                <a:tc>
                  <a:txBody>
                    <a:bodyPr/>
                    <a:lstStyle/>
                    <a:p>
                      <a:pPr marL="0" marR="0">
                        <a:spcBef>
                          <a:spcPts val="0"/>
                        </a:spcBef>
                        <a:spcAft>
                          <a:spcPts val="0"/>
                        </a:spcAft>
                      </a:pPr>
                      <a:endParaRPr lang="en-US" sz="1000">
                        <a:solidFill>
                          <a:srgbClr val="000000"/>
                        </a:solidFill>
                        <a:latin typeface="Calibri"/>
                        <a:ea typeface="Times New Roman"/>
                        <a:cs typeface="Times New Roman"/>
                      </a:endParaRPr>
                    </a:p>
                  </a:txBody>
                  <a:tcPr marL="88113" marR="8811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8D8D8"/>
                    </a:solidFill>
                  </a:tcPr>
                </a:tc>
              </a:tr>
              <a:tr h="156648">
                <a:tc>
                  <a:txBody>
                    <a:bodyPr/>
                    <a:lstStyle/>
                    <a:p>
                      <a:pPr marL="0" marR="0">
                        <a:spcBef>
                          <a:spcPts val="0"/>
                        </a:spcBef>
                        <a:spcAft>
                          <a:spcPts val="0"/>
                        </a:spcAft>
                      </a:pPr>
                      <a:r>
                        <a:rPr lang="en-US" sz="1000">
                          <a:solidFill>
                            <a:srgbClr val="000000"/>
                          </a:solidFill>
                          <a:latin typeface="Calibri"/>
                          <a:ea typeface="Times New Roman"/>
                          <a:cs typeface="Times New Roman"/>
                        </a:rPr>
                        <a:t>JK</a:t>
                      </a:r>
                      <a:endParaRPr lang="en-US" sz="1300">
                        <a:latin typeface="Calibri"/>
                        <a:ea typeface="Calibri"/>
                        <a:cs typeface="Times New Roman"/>
                      </a:endParaRPr>
                    </a:p>
                  </a:txBody>
                  <a:tcPr marL="88113" marR="8811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8D8D8"/>
                    </a:solidFill>
                  </a:tcPr>
                </a:tc>
                <a:tc>
                  <a:txBody>
                    <a:bodyPr/>
                    <a:lstStyle/>
                    <a:p>
                      <a:pPr marL="0" marR="0">
                        <a:spcBef>
                          <a:spcPts val="0"/>
                        </a:spcBef>
                        <a:spcAft>
                          <a:spcPts val="0"/>
                        </a:spcAft>
                      </a:pPr>
                      <a:r>
                        <a:rPr lang="en-US" sz="1000">
                          <a:solidFill>
                            <a:srgbClr val="000000"/>
                          </a:solidFill>
                          <a:latin typeface="Calibri"/>
                          <a:ea typeface="Times New Roman"/>
                          <a:cs typeface="Times New Roman"/>
                        </a:rPr>
                        <a:t>Kathua</a:t>
                      </a:r>
                      <a:endParaRPr lang="en-US" sz="1300">
                        <a:latin typeface="Calibri"/>
                        <a:ea typeface="Calibri"/>
                        <a:cs typeface="Times New Roman"/>
                      </a:endParaRPr>
                    </a:p>
                  </a:txBody>
                  <a:tcPr marL="88113" marR="8811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8D8D8"/>
                    </a:solidFill>
                  </a:tcPr>
                </a:tc>
                <a:tc>
                  <a:txBody>
                    <a:bodyPr/>
                    <a:lstStyle/>
                    <a:p>
                      <a:pPr marL="0" marR="0" algn="ctr">
                        <a:spcBef>
                          <a:spcPts val="0"/>
                        </a:spcBef>
                        <a:spcAft>
                          <a:spcPts val="0"/>
                        </a:spcAft>
                      </a:pPr>
                      <a:r>
                        <a:rPr lang="en-US" sz="1000">
                          <a:solidFill>
                            <a:srgbClr val="000000"/>
                          </a:solidFill>
                          <a:latin typeface="Calibri"/>
                          <a:ea typeface="Times New Roman"/>
                          <a:cs typeface="Times New Roman"/>
                        </a:rPr>
                        <a:t>600 – 3000m</a:t>
                      </a:r>
                      <a:endParaRPr lang="en-US" sz="1300">
                        <a:latin typeface="Calibri"/>
                        <a:ea typeface="Calibri"/>
                        <a:cs typeface="Times New Roman"/>
                      </a:endParaRPr>
                    </a:p>
                  </a:txBody>
                  <a:tcPr marL="88113" marR="8811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8D8D8"/>
                    </a:solidFill>
                  </a:tcPr>
                </a:tc>
                <a:tc>
                  <a:txBody>
                    <a:bodyPr/>
                    <a:lstStyle/>
                    <a:p>
                      <a:pPr marL="0" marR="0">
                        <a:spcBef>
                          <a:spcPts val="0"/>
                        </a:spcBef>
                        <a:spcAft>
                          <a:spcPts val="0"/>
                        </a:spcAft>
                      </a:pPr>
                      <a:r>
                        <a:rPr lang="en-US" sz="1000">
                          <a:solidFill>
                            <a:srgbClr val="000000"/>
                          </a:solidFill>
                          <a:latin typeface="Calibri"/>
                          <a:ea typeface="Times New Roman"/>
                          <a:cs typeface="Times New Roman"/>
                        </a:rPr>
                        <a:t>300- 600m, 600 – 900m</a:t>
                      </a:r>
                      <a:endParaRPr lang="en-US" sz="1300">
                        <a:latin typeface="Calibri"/>
                        <a:ea typeface="Calibri"/>
                        <a:cs typeface="Times New Roman"/>
                      </a:endParaRPr>
                    </a:p>
                  </a:txBody>
                  <a:tcPr marL="88113" marR="8811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8D8D8"/>
                    </a:solidFill>
                  </a:tcPr>
                </a:tc>
                <a:tc>
                  <a:txBody>
                    <a:bodyPr/>
                    <a:lstStyle/>
                    <a:p>
                      <a:pPr marL="0" marR="0">
                        <a:spcBef>
                          <a:spcPts val="0"/>
                        </a:spcBef>
                        <a:spcAft>
                          <a:spcPts val="0"/>
                        </a:spcAft>
                      </a:pPr>
                      <a:endParaRPr lang="en-US" sz="1000">
                        <a:solidFill>
                          <a:srgbClr val="000000"/>
                        </a:solidFill>
                        <a:latin typeface="Calibri"/>
                        <a:ea typeface="Times New Roman"/>
                        <a:cs typeface="Times New Roman"/>
                      </a:endParaRPr>
                    </a:p>
                  </a:txBody>
                  <a:tcPr marL="88113" marR="8811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8D8D8"/>
                    </a:solidFill>
                  </a:tcPr>
                </a:tc>
                <a:tc>
                  <a:txBody>
                    <a:bodyPr/>
                    <a:lstStyle/>
                    <a:p>
                      <a:pPr marL="0" marR="0">
                        <a:spcBef>
                          <a:spcPts val="0"/>
                        </a:spcBef>
                        <a:spcAft>
                          <a:spcPts val="0"/>
                        </a:spcAft>
                      </a:pPr>
                      <a:endParaRPr lang="en-US" sz="1000">
                        <a:solidFill>
                          <a:srgbClr val="000000"/>
                        </a:solidFill>
                        <a:latin typeface="Calibri"/>
                        <a:ea typeface="Times New Roman"/>
                        <a:cs typeface="Times New Roman"/>
                      </a:endParaRPr>
                    </a:p>
                  </a:txBody>
                  <a:tcPr marL="88113" marR="8811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8D8D8"/>
                    </a:solidFill>
                  </a:tcPr>
                </a:tc>
              </a:tr>
              <a:tr h="156648">
                <a:tc>
                  <a:txBody>
                    <a:bodyPr/>
                    <a:lstStyle/>
                    <a:p>
                      <a:pPr marL="0" marR="0">
                        <a:spcBef>
                          <a:spcPts val="0"/>
                        </a:spcBef>
                        <a:spcAft>
                          <a:spcPts val="0"/>
                        </a:spcAft>
                      </a:pPr>
                      <a:r>
                        <a:rPr lang="en-US" sz="1000">
                          <a:solidFill>
                            <a:srgbClr val="000000"/>
                          </a:solidFill>
                          <a:latin typeface="Calibri"/>
                          <a:ea typeface="Times New Roman"/>
                          <a:cs typeface="Times New Roman"/>
                        </a:rPr>
                        <a:t>JK</a:t>
                      </a:r>
                      <a:endParaRPr lang="en-US" sz="1300">
                        <a:latin typeface="Calibri"/>
                        <a:ea typeface="Calibri"/>
                        <a:cs typeface="Times New Roman"/>
                      </a:endParaRPr>
                    </a:p>
                  </a:txBody>
                  <a:tcPr marL="88113" marR="8811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8D8D8"/>
                    </a:solidFill>
                  </a:tcPr>
                </a:tc>
                <a:tc>
                  <a:txBody>
                    <a:bodyPr/>
                    <a:lstStyle/>
                    <a:p>
                      <a:pPr marL="0" marR="0">
                        <a:spcBef>
                          <a:spcPts val="0"/>
                        </a:spcBef>
                        <a:spcAft>
                          <a:spcPts val="0"/>
                        </a:spcAft>
                      </a:pPr>
                      <a:r>
                        <a:rPr lang="en-US" sz="1000">
                          <a:solidFill>
                            <a:srgbClr val="000000"/>
                          </a:solidFill>
                          <a:latin typeface="Calibri"/>
                          <a:ea typeface="Times New Roman"/>
                          <a:cs typeface="Times New Roman"/>
                        </a:rPr>
                        <a:t>Rajauri</a:t>
                      </a:r>
                      <a:endParaRPr lang="en-US" sz="1300">
                        <a:latin typeface="Calibri"/>
                        <a:ea typeface="Calibri"/>
                        <a:cs typeface="Times New Roman"/>
                      </a:endParaRPr>
                    </a:p>
                  </a:txBody>
                  <a:tcPr marL="88113" marR="8811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8D8D8"/>
                    </a:solidFill>
                  </a:tcPr>
                </a:tc>
                <a:tc>
                  <a:txBody>
                    <a:bodyPr/>
                    <a:lstStyle/>
                    <a:p>
                      <a:pPr marL="0" marR="0" algn="ctr">
                        <a:spcBef>
                          <a:spcPts val="0"/>
                        </a:spcBef>
                        <a:spcAft>
                          <a:spcPts val="0"/>
                        </a:spcAft>
                      </a:pPr>
                      <a:r>
                        <a:rPr lang="en-US" sz="1000">
                          <a:solidFill>
                            <a:srgbClr val="000000"/>
                          </a:solidFill>
                          <a:latin typeface="Calibri"/>
                          <a:ea typeface="Times New Roman"/>
                          <a:cs typeface="Times New Roman"/>
                        </a:rPr>
                        <a:t>600 – 3000m</a:t>
                      </a:r>
                      <a:endParaRPr lang="en-US" sz="1300">
                        <a:latin typeface="Calibri"/>
                        <a:ea typeface="Calibri"/>
                        <a:cs typeface="Times New Roman"/>
                      </a:endParaRPr>
                    </a:p>
                  </a:txBody>
                  <a:tcPr marL="88113" marR="8811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8D8D8"/>
                    </a:solidFill>
                  </a:tcPr>
                </a:tc>
                <a:tc>
                  <a:txBody>
                    <a:bodyPr/>
                    <a:lstStyle/>
                    <a:p>
                      <a:pPr marL="0" marR="0">
                        <a:spcBef>
                          <a:spcPts val="0"/>
                        </a:spcBef>
                        <a:spcAft>
                          <a:spcPts val="0"/>
                        </a:spcAft>
                      </a:pPr>
                      <a:r>
                        <a:rPr lang="en-US" sz="1000" dirty="0">
                          <a:solidFill>
                            <a:srgbClr val="000000"/>
                          </a:solidFill>
                          <a:latin typeface="Calibri"/>
                          <a:ea typeface="Times New Roman"/>
                          <a:cs typeface="Times New Roman"/>
                        </a:rPr>
                        <a:t>600 – 900m</a:t>
                      </a:r>
                      <a:endParaRPr lang="en-US" sz="1300" dirty="0">
                        <a:latin typeface="Calibri"/>
                        <a:ea typeface="Calibri"/>
                        <a:cs typeface="Times New Roman"/>
                      </a:endParaRPr>
                    </a:p>
                  </a:txBody>
                  <a:tcPr marL="88113" marR="8811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8D8D8"/>
                    </a:solidFill>
                  </a:tcPr>
                </a:tc>
                <a:tc>
                  <a:txBody>
                    <a:bodyPr/>
                    <a:lstStyle/>
                    <a:p>
                      <a:pPr marL="0" marR="0">
                        <a:spcBef>
                          <a:spcPts val="0"/>
                        </a:spcBef>
                        <a:spcAft>
                          <a:spcPts val="0"/>
                        </a:spcAft>
                      </a:pPr>
                      <a:endParaRPr lang="en-US" sz="1000">
                        <a:solidFill>
                          <a:srgbClr val="000000"/>
                        </a:solidFill>
                        <a:latin typeface="Calibri"/>
                        <a:ea typeface="Times New Roman"/>
                        <a:cs typeface="Times New Roman"/>
                      </a:endParaRPr>
                    </a:p>
                  </a:txBody>
                  <a:tcPr marL="88113" marR="8811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8D8D8"/>
                    </a:solidFill>
                  </a:tcPr>
                </a:tc>
                <a:tc>
                  <a:txBody>
                    <a:bodyPr/>
                    <a:lstStyle/>
                    <a:p>
                      <a:pPr marL="0" marR="0">
                        <a:spcBef>
                          <a:spcPts val="0"/>
                        </a:spcBef>
                        <a:spcAft>
                          <a:spcPts val="0"/>
                        </a:spcAft>
                      </a:pPr>
                      <a:endParaRPr lang="en-US" sz="1000">
                        <a:solidFill>
                          <a:srgbClr val="000000"/>
                        </a:solidFill>
                        <a:latin typeface="Calibri"/>
                        <a:ea typeface="Times New Roman"/>
                        <a:cs typeface="Times New Roman"/>
                      </a:endParaRPr>
                    </a:p>
                  </a:txBody>
                  <a:tcPr marL="88113" marR="8811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8D8D8"/>
                    </a:solidFill>
                  </a:tcPr>
                </a:tc>
              </a:tr>
              <a:tr h="626587">
                <a:tc>
                  <a:txBody>
                    <a:bodyPr/>
                    <a:lstStyle/>
                    <a:p>
                      <a:pPr marL="0" marR="0">
                        <a:spcBef>
                          <a:spcPts val="0"/>
                        </a:spcBef>
                        <a:spcAft>
                          <a:spcPts val="0"/>
                        </a:spcAft>
                      </a:pPr>
                      <a:r>
                        <a:rPr lang="en-US" sz="1000">
                          <a:solidFill>
                            <a:srgbClr val="000000"/>
                          </a:solidFill>
                          <a:latin typeface="Calibri"/>
                          <a:ea typeface="Times New Roman"/>
                          <a:cs typeface="Times New Roman"/>
                        </a:rPr>
                        <a:t>HP</a:t>
                      </a:r>
                      <a:endParaRPr lang="en-US" sz="1300">
                        <a:latin typeface="Calibri"/>
                        <a:ea typeface="Calibri"/>
                        <a:cs typeface="Times New Roman"/>
                      </a:endParaRPr>
                    </a:p>
                  </a:txBody>
                  <a:tcPr marL="88113" marR="8811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8D8D8"/>
                    </a:solidFill>
                  </a:tcPr>
                </a:tc>
                <a:tc>
                  <a:txBody>
                    <a:bodyPr/>
                    <a:lstStyle/>
                    <a:p>
                      <a:pPr marL="0" marR="0">
                        <a:spcBef>
                          <a:spcPts val="0"/>
                        </a:spcBef>
                        <a:spcAft>
                          <a:spcPts val="0"/>
                        </a:spcAft>
                      </a:pPr>
                      <a:r>
                        <a:rPr lang="en-US" sz="1000">
                          <a:solidFill>
                            <a:srgbClr val="000000"/>
                          </a:solidFill>
                          <a:latin typeface="Calibri"/>
                          <a:ea typeface="Times New Roman"/>
                          <a:cs typeface="Times New Roman"/>
                        </a:rPr>
                        <a:t>Mandi</a:t>
                      </a:r>
                      <a:endParaRPr lang="en-US" sz="1300">
                        <a:latin typeface="Calibri"/>
                        <a:ea typeface="Calibri"/>
                        <a:cs typeface="Times New Roman"/>
                      </a:endParaRPr>
                    </a:p>
                  </a:txBody>
                  <a:tcPr marL="88113" marR="8811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8D8D8"/>
                    </a:solidFill>
                  </a:tcPr>
                </a:tc>
                <a:tc>
                  <a:txBody>
                    <a:bodyPr/>
                    <a:lstStyle/>
                    <a:p>
                      <a:pPr marL="0" marR="0" algn="ctr">
                        <a:spcBef>
                          <a:spcPts val="0"/>
                        </a:spcBef>
                        <a:spcAft>
                          <a:spcPts val="0"/>
                        </a:spcAft>
                      </a:pPr>
                      <a:r>
                        <a:rPr lang="en-US" sz="1000">
                          <a:solidFill>
                            <a:srgbClr val="000000"/>
                          </a:solidFill>
                          <a:latin typeface="Calibri"/>
                          <a:ea typeface="Times New Roman"/>
                          <a:cs typeface="Times New Roman"/>
                        </a:rPr>
                        <a:t>600 – 3000m</a:t>
                      </a:r>
                      <a:endParaRPr lang="en-US" sz="1300">
                        <a:latin typeface="Calibri"/>
                        <a:ea typeface="Calibri"/>
                        <a:cs typeface="Times New Roman"/>
                      </a:endParaRPr>
                    </a:p>
                  </a:txBody>
                  <a:tcPr marL="88113" marR="8811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8D8D8"/>
                    </a:solidFill>
                  </a:tcPr>
                </a:tc>
                <a:tc>
                  <a:txBody>
                    <a:bodyPr/>
                    <a:lstStyle/>
                    <a:p>
                      <a:pPr marL="0" marR="0">
                        <a:spcBef>
                          <a:spcPts val="0"/>
                        </a:spcBef>
                        <a:spcAft>
                          <a:spcPts val="0"/>
                        </a:spcAft>
                      </a:pPr>
                      <a:r>
                        <a:rPr lang="en-US" sz="1000">
                          <a:solidFill>
                            <a:srgbClr val="000000"/>
                          </a:solidFill>
                          <a:latin typeface="Calibri"/>
                          <a:ea typeface="Times New Roman"/>
                          <a:cs typeface="Times New Roman"/>
                        </a:rPr>
                        <a:t>900 – 1800</a:t>
                      </a:r>
                      <a:endParaRPr lang="en-US" sz="1300">
                        <a:latin typeface="Calibri"/>
                        <a:ea typeface="Calibri"/>
                        <a:cs typeface="Times New Roman"/>
                      </a:endParaRPr>
                    </a:p>
                  </a:txBody>
                  <a:tcPr marL="88113" marR="8811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8D8D8"/>
                    </a:solidFill>
                  </a:tcPr>
                </a:tc>
                <a:tc>
                  <a:txBody>
                    <a:bodyPr/>
                    <a:lstStyle/>
                    <a:p>
                      <a:pPr marL="0" marR="0">
                        <a:spcBef>
                          <a:spcPts val="0"/>
                        </a:spcBef>
                        <a:spcAft>
                          <a:spcPts val="0"/>
                        </a:spcAft>
                      </a:pPr>
                      <a:r>
                        <a:rPr lang="en-US" sz="1000" dirty="0">
                          <a:solidFill>
                            <a:srgbClr val="000000"/>
                          </a:solidFill>
                          <a:latin typeface="Calibri"/>
                          <a:ea typeface="Times New Roman"/>
                          <a:cs typeface="Times New Roman"/>
                        </a:rPr>
                        <a:t>Cement, </a:t>
                      </a:r>
                      <a:r>
                        <a:rPr lang="en-US" sz="1000" dirty="0" err="1">
                          <a:solidFill>
                            <a:srgbClr val="000000"/>
                          </a:solidFill>
                          <a:latin typeface="Calibri"/>
                          <a:ea typeface="Times New Roman"/>
                          <a:cs typeface="Times New Roman"/>
                        </a:rPr>
                        <a:t>Industrialisation</a:t>
                      </a:r>
                      <a:r>
                        <a:rPr lang="en-US" sz="1000" dirty="0">
                          <a:solidFill>
                            <a:srgbClr val="000000"/>
                          </a:solidFill>
                          <a:latin typeface="Calibri"/>
                          <a:ea typeface="Times New Roman"/>
                          <a:cs typeface="Times New Roman"/>
                        </a:rPr>
                        <a:t> on pick</a:t>
                      </a:r>
                      <a:endParaRPr lang="en-US" sz="1300" dirty="0">
                        <a:latin typeface="Calibri"/>
                        <a:ea typeface="Calibri"/>
                        <a:cs typeface="Times New Roman"/>
                      </a:endParaRPr>
                    </a:p>
                  </a:txBody>
                  <a:tcPr marL="88113" marR="8811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8D8D8"/>
                    </a:solidFill>
                  </a:tcPr>
                </a:tc>
                <a:tc>
                  <a:txBody>
                    <a:bodyPr/>
                    <a:lstStyle/>
                    <a:p>
                      <a:pPr marL="0" marR="0">
                        <a:spcBef>
                          <a:spcPts val="0"/>
                        </a:spcBef>
                        <a:spcAft>
                          <a:spcPts val="0"/>
                        </a:spcAft>
                      </a:pPr>
                      <a:r>
                        <a:rPr lang="en-US" sz="1000">
                          <a:solidFill>
                            <a:srgbClr val="000000"/>
                          </a:solidFill>
                          <a:latin typeface="Calibri"/>
                          <a:ea typeface="Times New Roman"/>
                          <a:cs typeface="Times New Roman"/>
                        </a:rPr>
                        <a:t>Manjhainalah near Athamille area (08.11), Dhundi area (07.11), Pandoh (08.11)</a:t>
                      </a:r>
                      <a:endParaRPr lang="en-US" sz="1300">
                        <a:latin typeface="Calibri"/>
                        <a:ea typeface="Calibri"/>
                        <a:cs typeface="Times New Roman"/>
                      </a:endParaRPr>
                    </a:p>
                  </a:txBody>
                  <a:tcPr marL="88113" marR="8811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8D8D8"/>
                    </a:solidFill>
                  </a:tcPr>
                </a:tc>
              </a:tr>
              <a:tr h="156648">
                <a:tc>
                  <a:txBody>
                    <a:bodyPr/>
                    <a:lstStyle/>
                    <a:p>
                      <a:pPr marL="0" marR="0">
                        <a:spcBef>
                          <a:spcPts val="0"/>
                        </a:spcBef>
                        <a:spcAft>
                          <a:spcPts val="0"/>
                        </a:spcAft>
                      </a:pPr>
                      <a:r>
                        <a:rPr lang="en-US" sz="1000">
                          <a:solidFill>
                            <a:srgbClr val="000000"/>
                          </a:solidFill>
                          <a:latin typeface="Calibri"/>
                          <a:ea typeface="Times New Roman"/>
                          <a:cs typeface="Times New Roman"/>
                        </a:rPr>
                        <a:t>UKD</a:t>
                      </a:r>
                      <a:endParaRPr lang="en-US" sz="1300">
                        <a:latin typeface="Calibri"/>
                        <a:ea typeface="Calibri"/>
                        <a:cs typeface="Times New Roman"/>
                      </a:endParaRPr>
                    </a:p>
                  </a:txBody>
                  <a:tcPr marL="88113" marR="8811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8D8D8"/>
                    </a:solidFill>
                  </a:tcPr>
                </a:tc>
                <a:tc>
                  <a:txBody>
                    <a:bodyPr/>
                    <a:lstStyle/>
                    <a:p>
                      <a:pPr marL="0" marR="0">
                        <a:spcBef>
                          <a:spcPts val="0"/>
                        </a:spcBef>
                        <a:spcAft>
                          <a:spcPts val="0"/>
                        </a:spcAft>
                      </a:pPr>
                      <a:r>
                        <a:rPr lang="en-US" sz="1000">
                          <a:solidFill>
                            <a:srgbClr val="000000"/>
                          </a:solidFill>
                          <a:latin typeface="Calibri"/>
                          <a:ea typeface="Times New Roman"/>
                          <a:cs typeface="Times New Roman"/>
                        </a:rPr>
                        <a:t>Almora</a:t>
                      </a:r>
                      <a:endParaRPr lang="en-US" sz="1300">
                        <a:latin typeface="Calibri"/>
                        <a:ea typeface="Calibri"/>
                        <a:cs typeface="Times New Roman"/>
                      </a:endParaRPr>
                    </a:p>
                  </a:txBody>
                  <a:tcPr marL="88113" marR="8811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8D8D8"/>
                    </a:solidFill>
                  </a:tcPr>
                </a:tc>
                <a:tc>
                  <a:txBody>
                    <a:bodyPr/>
                    <a:lstStyle/>
                    <a:p>
                      <a:pPr marL="0" marR="0" algn="ctr">
                        <a:spcBef>
                          <a:spcPts val="0"/>
                        </a:spcBef>
                        <a:spcAft>
                          <a:spcPts val="0"/>
                        </a:spcAft>
                      </a:pPr>
                      <a:r>
                        <a:rPr lang="en-US" sz="1000">
                          <a:solidFill>
                            <a:srgbClr val="000000"/>
                          </a:solidFill>
                          <a:latin typeface="Calibri"/>
                          <a:ea typeface="Times New Roman"/>
                          <a:cs typeface="Times New Roman"/>
                        </a:rPr>
                        <a:t>600 – 3000m</a:t>
                      </a:r>
                      <a:endParaRPr lang="en-US" sz="1300">
                        <a:latin typeface="Calibri"/>
                        <a:ea typeface="Calibri"/>
                        <a:cs typeface="Times New Roman"/>
                      </a:endParaRPr>
                    </a:p>
                  </a:txBody>
                  <a:tcPr marL="88113" marR="8811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8D8D8"/>
                    </a:solidFill>
                  </a:tcPr>
                </a:tc>
                <a:tc>
                  <a:txBody>
                    <a:bodyPr/>
                    <a:lstStyle/>
                    <a:p>
                      <a:pPr marL="0" marR="0">
                        <a:spcBef>
                          <a:spcPts val="0"/>
                        </a:spcBef>
                        <a:spcAft>
                          <a:spcPts val="0"/>
                        </a:spcAft>
                      </a:pPr>
                      <a:r>
                        <a:rPr lang="en-US" sz="1000">
                          <a:solidFill>
                            <a:srgbClr val="000000"/>
                          </a:solidFill>
                          <a:latin typeface="Calibri"/>
                          <a:ea typeface="Times New Roman"/>
                          <a:cs typeface="Times New Roman"/>
                        </a:rPr>
                        <a:t>900 – 1800</a:t>
                      </a:r>
                      <a:endParaRPr lang="en-US" sz="1300">
                        <a:latin typeface="Calibri"/>
                        <a:ea typeface="Calibri"/>
                        <a:cs typeface="Times New Roman"/>
                      </a:endParaRPr>
                    </a:p>
                  </a:txBody>
                  <a:tcPr marL="88113" marR="8811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8D8D8"/>
                    </a:solidFill>
                  </a:tcPr>
                </a:tc>
                <a:tc>
                  <a:txBody>
                    <a:bodyPr/>
                    <a:lstStyle/>
                    <a:p>
                      <a:pPr marL="0" marR="0">
                        <a:spcBef>
                          <a:spcPts val="0"/>
                        </a:spcBef>
                        <a:spcAft>
                          <a:spcPts val="0"/>
                        </a:spcAft>
                      </a:pPr>
                      <a:endParaRPr lang="en-US" sz="1000">
                        <a:solidFill>
                          <a:srgbClr val="000000"/>
                        </a:solidFill>
                        <a:latin typeface="Calibri"/>
                        <a:ea typeface="Times New Roman"/>
                        <a:cs typeface="Times New Roman"/>
                      </a:endParaRPr>
                    </a:p>
                  </a:txBody>
                  <a:tcPr marL="88113" marR="8811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8D8D8"/>
                    </a:solidFill>
                  </a:tcPr>
                </a:tc>
                <a:tc>
                  <a:txBody>
                    <a:bodyPr/>
                    <a:lstStyle/>
                    <a:p>
                      <a:pPr marL="0" marR="0">
                        <a:spcBef>
                          <a:spcPts val="0"/>
                        </a:spcBef>
                        <a:spcAft>
                          <a:spcPts val="0"/>
                        </a:spcAft>
                      </a:pPr>
                      <a:endParaRPr lang="en-US" sz="1000">
                        <a:solidFill>
                          <a:srgbClr val="000000"/>
                        </a:solidFill>
                        <a:latin typeface="Calibri"/>
                        <a:ea typeface="Times New Roman"/>
                        <a:cs typeface="Times New Roman"/>
                      </a:endParaRPr>
                    </a:p>
                  </a:txBody>
                  <a:tcPr marL="88113" marR="8811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8D8D8"/>
                    </a:solidFill>
                  </a:tcPr>
                </a:tc>
              </a:tr>
              <a:tr h="156648">
                <a:tc>
                  <a:txBody>
                    <a:bodyPr/>
                    <a:lstStyle/>
                    <a:p>
                      <a:pPr marL="0" marR="0">
                        <a:spcBef>
                          <a:spcPts val="0"/>
                        </a:spcBef>
                        <a:spcAft>
                          <a:spcPts val="0"/>
                        </a:spcAft>
                      </a:pPr>
                      <a:r>
                        <a:rPr lang="en-US" sz="1000">
                          <a:solidFill>
                            <a:srgbClr val="000000"/>
                          </a:solidFill>
                          <a:latin typeface="Calibri"/>
                          <a:ea typeface="Times New Roman"/>
                          <a:cs typeface="Times New Roman"/>
                        </a:rPr>
                        <a:t>JK</a:t>
                      </a:r>
                      <a:endParaRPr lang="en-US" sz="1300">
                        <a:latin typeface="Calibri"/>
                        <a:ea typeface="Calibri"/>
                        <a:cs typeface="Times New Roman"/>
                      </a:endParaRPr>
                    </a:p>
                  </a:txBody>
                  <a:tcPr marL="88113" marR="8811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8D8D8"/>
                    </a:solidFill>
                  </a:tcPr>
                </a:tc>
                <a:tc>
                  <a:txBody>
                    <a:bodyPr/>
                    <a:lstStyle/>
                    <a:p>
                      <a:pPr marL="0" marR="0">
                        <a:spcBef>
                          <a:spcPts val="0"/>
                        </a:spcBef>
                        <a:spcAft>
                          <a:spcPts val="0"/>
                        </a:spcAft>
                      </a:pPr>
                      <a:r>
                        <a:rPr lang="en-US" sz="1000">
                          <a:solidFill>
                            <a:srgbClr val="000000"/>
                          </a:solidFill>
                          <a:latin typeface="Calibri"/>
                          <a:ea typeface="Times New Roman"/>
                          <a:cs typeface="Times New Roman"/>
                        </a:rPr>
                        <a:t>Pulwama</a:t>
                      </a:r>
                      <a:endParaRPr lang="en-US" sz="1300">
                        <a:latin typeface="Calibri"/>
                        <a:ea typeface="Calibri"/>
                        <a:cs typeface="Times New Roman"/>
                      </a:endParaRPr>
                    </a:p>
                  </a:txBody>
                  <a:tcPr marL="88113" marR="8811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8D8D8"/>
                    </a:solidFill>
                  </a:tcPr>
                </a:tc>
                <a:tc>
                  <a:txBody>
                    <a:bodyPr/>
                    <a:lstStyle/>
                    <a:p>
                      <a:pPr marL="0" marR="0" algn="ctr">
                        <a:spcBef>
                          <a:spcPts val="0"/>
                        </a:spcBef>
                        <a:spcAft>
                          <a:spcPts val="0"/>
                        </a:spcAft>
                      </a:pPr>
                      <a:r>
                        <a:rPr lang="en-US" sz="1000">
                          <a:solidFill>
                            <a:srgbClr val="000000"/>
                          </a:solidFill>
                          <a:latin typeface="Calibri"/>
                          <a:ea typeface="Times New Roman"/>
                          <a:cs typeface="Times New Roman"/>
                        </a:rPr>
                        <a:t>1350 – 3000m</a:t>
                      </a:r>
                      <a:endParaRPr lang="en-US" sz="1300">
                        <a:latin typeface="Calibri"/>
                        <a:ea typeface="Calibri"/>
                        <a:cs typeface="Times New Roman"/>
                      </a:endParaRPr>
                    </a:p>
                  </a:txBody>
                  <a:tcPr marL="88113" marR="8811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8D8D8"/>
                    </a:solidFill>
                  </a:tcPr>
                </a:tc>
                <a:tc>
                  <a:txBody>
                    <a:bodyPr/>
                    <a:lstStyle/>
                    <a:p>
                      <a:pPr marL="0" marR="0">
                        <a:spcBef>
                          <a:spcPts val="0"/>
                        </a:spcBef>
                        <a:spcAft>
                          <a:spcPts val="0"/>
                        </a:spcAft>
                      </a:pPr>
                      <a:r>
                        <a:rPr lang="en-US" sz="1000">
                          <a:solidFill>
                            <a:srgbClr val="000000"/>
                          </a:solidFill>
                          <a:latin typeface="Calibri"/>
                          <a:ea typeface="Times New Roman"/>
                          <a:cs typeface="Times New Roman"/>
                        </a:rPr>
                        <a:t>1350 – 1800m, 1800 – 3000m</a:t>
                      </a:r>
                      <a:endParaRPr lang="en-US" sz="1300">
                        <a:latin typeface="Calibri"/>
                        <a:ea typeface="Calibri"/>
                        <a:cs typeface="Times New Roman"/>
                      </a:endParaRPr>
                    </a:p>
                  </a:txBody>
                  <a:tcPr marL="88113" marR="8811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8D8D8"/>
                    </a:solidFill>
                  </a:tcPr>
                </a:tc>
                <a:tc>
                  <a:txBody>
                    <a:bodyPr/>
                    <a:lstStyle/>
                    <a:p>
                      <a:pPr marL="0" marR="0">
                        <a:spcBef>
                          <a:spcPts val="0"/>
                        </a:spcBef>
                        <a:spcAft>
                          <a:spcPts val="0"/>
                        </a:spcAft>
                      </a:pPr>
                      <a:endParaRPr lang="en-US" sz="1000">
                        <a:solidFill>
                          <a:srgbClr val="000000"/>
                        </a:solidFill>
                        <a:latin typeface="Calibri"/>
                        <a:ea typeface="Times New Roman"/>
                        <a:cs typeface="Times New Roman"/>
                      </a:endParaRPr>
                    </a:p>
                  </a:txBody>
                  <a:tcPr marL="88113" marR="8811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8D8D8"/>
                    </a:solidFill>
                  </a:tcPr>
                </a:tc>
                <a:tc>
                  <a:txBody>
                    <a:bodyPr/>
                    <a:lstStyle/>
                    <a:p>
                      <a:pPr marL="0" marR="0">
                        <a:spcBef>
                          <a:spcPts val="0"/>
                        </a:spcBef>
                        <a:spcAft>
                          <a:spcPts val="0"/>
                        </a:spcAft>
                      </a:pPr>
                      <a:endParaRPr lang="en-US" sz="1000" dirty="0">
                        <a:solidFill>
                          <a:srgbClr val="000000"/>
                        </a:solidFill>
                        <a:latin typeface="Calibri"/>
                        <a:ea typeface="Times New Roman"/>
                        <a:cs typeface="Times New Roman"/>
                      </a:endParaRPr>
                    </a:p>
                  </a:txBody>
                  <a:tcPr marL="88113" marR="8811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8D8D8"/>
                    </a:solidFill>
                  </a:tcPr>
                </a:tc>
              </a:tr>
            </a:tbl>
          </a:graphicData>
        </a:graphic>
      </p:graphicFrame>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quity">
  <a:themeElements>
    <a:clrScheme name="Equity">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Equity">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Equity">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Equity</Template>
  <TotalTime>238</TotalTime>
  <Words>2893</Words>
  <Application>Microsoft Office PowerPoint</Application>
  <PresentationFormat>On-screen Show (4:3)</PresentationFormat>
  <Paragraphs>409</Paragraphs>
  <Slides>20</Slides>
  <Notes>1</Notes>
  <HiddenSlides>0</HiddenSlides>
  <MMClips>0</MMClips>
  <ScaleCrop>false</ScaleCrop>
  <HeadingPairs>
    <vt:vector size="4" baseType="variant">
      <vt:variant>
        <vt:lpstr>Theme</vt:lpstr>
      </vt:variant>
      <vt:variant>
        <vt:i4>1</vt:i4>
      </vt:variant>
      <vt:variant>
        <vt:lpstr>Slide Titles</vt:lpstr>
      </vt:variant>
      <vt:variant>
        <vt:i4>20</vt:i4>
      </vt:variant>
    </vt:vector>
  </HeadingPairs>
  <TitlesOfParts>
    <vt:vector size="21" baseType="lpstr">
      <vt:lpstr>Equity</vt:lpstr>
      <vt:lpstr>Climate Vulnerabilities</vt:lpstr>
      <vt:lpstr>Slide 2</vt:lpstr>
      <vt:lpstr>Vulnerability</vt:lpstr>
      <vt:lpstr>High Altitude Environmental Components </vt:lpstr>
      <vt:lpstr>Mid Altitude Environmental Components </vt:lpstr>
      <vt:lpstr>Low Altitude Environment Components</vt:lpstr>
      <vt:lpstr>Vulnerability Parameters</vt:lpstr>
      <vt:lpstr>Slide 8</vt:lpstr>
      <vt:lpstr>Slide 9</vt:lpstr>
      <vt:lpstr>Slide 10</vt:lpstr>
      <vt:lpstr>Glacier Retreat - </vt:lpstr>
      <vt:lpstr>Specifics Contexts</vt:lpstr>
      <vt:lpstr>D I R E C T   I M P A C T S</vt:lpstr>
      <vt:lpstr>Slide 14</vt:lpstr>
      <vt:lpstr>Science &amp; People’s Perception</vt:lpstr>
      <vt:lpstr>THE TWO MAIN SEASONS!</vt:lpstr>
      <vt:lpstr>PRODUCTION</vt:lpstr>
      <vt:lpstr>Reducing Vulnerabilities</vt:lpstr>
      <vt:lpstr>INCREASING RESILIENCE </vt:lpstr>
      <vt:lpstr>ADAPTIVE CAPACITY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Climate Vulnerabilities</dc:title>
  <dc:creator>nishant</dc:creator>
  <cp:lastModifiedBy>Walter</cp:lastModifiedBy>
  <cp:revision>23</cp:revision>
  <dcterms:created xsi:type="dcterms:W3CDTF">2011-11-12T11:11:48Z</dcterms:created>
  <dcterms:modified xsi:type="dcterms:W3CDTF">2011-11-13T08:35:20Z</dcterms:modified>
</cp:coreProperties>
</file>