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6" r:id="rId2"/>
    <p:sldId id="267" r:id="rId3"/>
    <p:sldId id="264" r:id="rId4"/>
    <p:sldId id="258" r:id="rId5"/>
    <p:sldId id="277" r:id="rId6"/>
    <p:sldId id="268" r:id="rId7"/>
    <p:sldId id="270" r:id="rId8"/>
    <p:sldId id="271" r:id="rId9"/>
    <p:sldId id="257" r:id="rId10"/>
    <p:sldId id="272" r:id="rId11"/>
    <p:sldId id="273" r:id="rId12"/>
    <p:sldId id="278" r:id="rId13"/>
    <p:sldId id="274" r:id="rId14"/>
    <p:sldId id="259" r:id="rId15"/>
    <p:sldId id="298" r:id="rId16"/>
    <p:sldId id="282" r:id="rId17"/>
    <p:sldId id="283" r:id="rId18"/>
    <p:sldId id="293" r:id="rId19"/>
    <p:sldId id="284" r:id="rId20"/>
    <p:sldId id="296" r:id="rId21"/>
    <p:sldId id="297" r:id="rId22"/>
    <p:sldId id="294" r:id="rId23"/>
    <p:sldId id="285" r:id="rId24"/>
    <p:sldId id="287" r:id="rId25"/>
    <p:sldId id="289" r:id="rId26"/>
    <p:sldId id="290" r:id="rId27"/>
    <p:sldId id="291" r:id="rId28"/>
    <p:sldId id="279" r:id="rId29"/>
    <p:sldId id="292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BFAB015-3E91-4729-83F9-B23FEEEA55E7}" type="datetimeFigureOut">
              <a:rPr lang="en-IN" smtClean="0"/>
              <a:t>15-11-2011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08D12C9-7D26-43A7-A66D-F55468052CE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798" y="400056"/>
            <a:ext cx="8713682" cy="61401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 smtClean="0"/>
              <a:t>“ </a:t>
            </a:r>
            <a:r>
              <a:rPr lang="en-US" sz="2800" dirty="0" smtClean="0"/>
              <a:t>We have the moral responsibility to bequeath to our children a world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which is safe, clean and productive,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a world which should continue to inspire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the human imagination with the immensity of the blue ocean, the loftiness of snow-covered mountains,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the green expanse of extensive forests and the silver streams of ancient rivers </a:t>
            </a:r>
          </a:p>
        </p:txBody>
      </p:sp>
    </p:spTree>
    <p:extLst>
      <p:ext uri="{BB962C8B-B14F-4D97-AF65-F5344CB8AC3E}">
        <p14:creationId xmlns:p14="http://schemas.microsoft.com/office/powerpoint/2010/main" val="29334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b="1" dirty="0"/>
              <a:t>Workshops: </a:t>
            </a:r>
            <a:r>
              <a:rPr lang="en-IN" dirty="0"/>
              <a:t>districts/agro-climatic zones/</a:t>
            </a:r>
            <a:r>
              <a:rPr lang="en-IN" dirty="0" err="1"/>
              <a:t>sectoral</a:t>
            </a:r>
            <a:r>
              <a:rPr lang="en-IN" dirty="0"/>
              <a:t> levels</a:t>
            </a:r>
          </a:p>
          <a:p>
            <a:pPr lvl="1">
              <a:spcAft>
                <a:spcPts val="600"/>
              </a:spcAft>
            </a:pPr>
            <a:r>
              <a:rPr lang="en-IN" dirty="0" smtClean="0"/>
              <a:t>farmers</a:t>
            </a:r>
            <a:r>
              <a:rPr lang="en-IN" dirty="0"/>
              <a:t>, pastoralists, fisher folk, forest dwellers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Industrial </a:t>
            </a:r>
            <a:r>
              <a:rPr lang="en-US" dirty="0"/>
              <a:t>and other productive sectors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Marginalized </a:t>
            </a:r>
            <a:r>
              <a:rPr lang="en-US" dirty="0"/>
              <a:t>and other user communities directly dependent </a:t>
            </a:r>
            <a:r>
              <a:rPr lang="en-US" dirty="0" smtClean="0"/>
              <a:t>on </a:t>
            </a:r>
            <a:r>
              <a:rPr lang="en-IN" dirty="0" smtClean="0"/>
              <a:t>natural </a:t>
            </a:r>
            <a:r>
              <a:rPr lang="en-IN" dirty="0"/>
              <a:t>resources;</a:t>
            </a:r>
          </a:p>
          <a:p>
            <a:pPr>
              <a:spcAft>
                <a:spcPts val="600"/>
              </a:spcAft>
            </a:pPr>
            <a:r>
              <a:rPr lang="en-IN" b="1" dirty="0" smtClean="0"/>
              <a:t>Coordination </a:t>
            </a:r>
            <a:r>
              <a:rPr lang="en-IN" b="1" dirty="0"/>
              <a:t>and consultative meetings: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Policy </a:t>
            </a:r>
            <a:r>
              <a:rPr lang="en-US" dirty="0"/>
              <a:t>makers, regulators and PRIs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Line </a:t>
            </a:r>
            <a:r>
              <a:rPr lang="en-US" dirty="0"/>
              <a:t>agencies of government at state/district level</a:t>
            </a:r>
          </a:p>
          <a:p>
            <a:pPr lvl="1">
              <a:spcAft>
                <a:spcPts val="600"/>
              </a:spcAft>
            </a:pPr>
            <a:r>
              <a:rPr lang="en-IN" dirty="0" smtClean="0"/>
              <a:t>Business </a:t>
            </a:r>
            <a:r>
              <a:rPr lang="en-IN" dirty="0"/>
              <a:t>and industries</a:t>
            </a:r>
          </a:p>
          <a:p>
            <a:pPr lvl="1">
              <a:spcAft>
                <a:spcPts val="600"/>
              </a:spcAft>
            </a:pPr>
            <a:r>
              <a:rPr lang="en-IN" dirty="0" smtClean="0"/>
              <a:t>Civil </a:t>
            </a:r>
            <a:r>
              <a:rPr lang="en-IN" dirty="0"/>
              <a:t>society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Inputs </a:t>
            </a:r>
            <a:r>
              <a:rPr lang="en-US" dirty="0"/>
              <a:t>from experts and organizations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scientists</a:t>
            </a:r>
            <a:r>
              <a:rPr lang="en-US" dirty="0"/>
              <a:t>, academicians, activists, cultural leaders.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Participation</a:t>
            </a:r>
            <a:br>
              <a:rPr lang="en-US" dirty="0" smtClean="0"/>
            </a:br>
            <a:r>
              <a:rPr lang="en-US" sz="1600" i="1" dirty="0" smtClean="0"/>
              <a:t>Focusing on the process &amp; then the product</a:t>
            </a:r>
            <a:endParaRPr lang="en-IN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</a:t>
            </a:r>
            <a:br>
              <a:rPr lang="en-US" dirty="0" smtClean="0"/>
            </a:br>
            <a:r>
              <a:rPr lang="en-US" sz="1800" i="1" dirty="0" err="1" smtClean="0"/>
              <a:t>shigting</a:t>
            </a:r>
            <a:r>
              <a:rPr lang="en-US" sz="1800" i="1" dirty="0" smtClean="0"/>
              <a:t> Focus from process to product</a:t>
            </a:r>
            <a:endParaRPr lang="en-IN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628801"/>
            <a:ext cx="9139653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395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Stakeholders in the common framework includes farmers, </a:t>
            </a:r>
            <a:r>
              <a:rPr lang="en-US" dirty="0" err="1" smtClean="0"/>
              <a:t>fisherfolk</a:t>
            </a:r>
            <a:r>
              <a:rPr lang="en-US" dirty="0" smtClean="0"/>
              <a:t>, forest dwellers, </a:t>
            </a:r>
            <a:r>
              <a:rPr lang="en-US" dirty="0" err="1" smtClean="0"/>
              <a:t>Marginalised</a:t>
            </a:r>
            <a:r>
              <a:rPr lang="en-US" dirty="0" smtClean="0"/>
              <a:t> user communities, PRIs, Civil Society, cultural leaders, apart from the regular ones</a:t>
            </a:r>
          </a:p>
          <a:p>
            <a:endParaRPr lang="en-US" dirty="0"/>
          </a:p>
          <a:p>
            <a:r>
              <a:rPr lang="en-US" dirty="0" smtClean="0"/>
              <a:t>However, as observed in KAPCC, stakeholder means STAKEHOLDER DEPARTMENTS &amp; the Consortium of Research Institutions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Quite participatory indeed!!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by default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Lack of transparency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Poor dissemination of information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Absence of a participatory approach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Deficient coordination between departments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Business as usual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major issues with KCCAP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8513" y="764704"/>
            <a:ext cx="62646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smtClean="0"/>
              <a:t>“</a:t>
            </a:r>
            <a:r>
              <a:rPr lang="en-US" sz="3200" dirty="0" smtClean="0"/>
              <a:t> I </a:t>
            </a:r>
            <a:r>
              <a:rPr lang="en-US" sz="3200" dirty="0"/>
              <a:t>believe we have the greatest assets in the wisdom, creativity and enterprise of our people. The Plan intends to go beyond government to draw upon these assets.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9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the Process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Widening the definition of ‘stakeholders’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Wider </a:t>
            </a:r>
            <a:r>
              <a:rPr lang="en-US" dirty="0"/>
              <a:t>consultations with civil society and other actors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Unveiling the veil of secrecy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2663825"/>
            <a:ext cx="7772400" cy="1470025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Climate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change is the public policy problem from hell.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077522"/>
            <a:ext cx="129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6317902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Mother Jones: </a:t>
            </a:r>
            <a:r>
              <a:rPr lang="en-US" sz="1200" i="1" dirty="0"/>
              <a:t>The Real Victims of Climate </a:t>
            </a:r>
            <a:r>
              <a:rPr lang="en-US" sz="1200" i="1" dirty="0" smtClean="0"/>
              <a:t>Change</a:t>
            </a:r>
            <a:r>
              <a:rPr lang="en-US" sz="1200" dirty="0" smtClean="0"/>
              <a:t> http://goo.gl/EpSDd</a:t>
            </a:r>
            <a:endParaRPr lang="en-US" sz="1200" dirty="0"/>
          </a:p>
          <a:p>
            <a:pPr algn="r"/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2663825"/>
            <a:ext cx="7772400" cy="1470025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Climate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change is the public policy problem from hell.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077522"/>
            <a:ext cx="129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26432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000" dirty="0">
                <a:solidFill>
                  <a:prstClr val="black">
                    <a:tint val="75000"/>
                  </a:prstClr>
                </a:solidFill>
              </a:rPr>
              <a:t>Largely invisible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1981200"/>
            <a:ext cx="2198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000" dirty="0">
                <a:solidFill>
                  <a:prstClr val="black">
                    <a:tint val="75000"/>
                  </a:prstClr>
                </a:solidFill>
              </a:rPr>
              <a:t>Slow-moving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5105400"/>
            <a:ext cx="26056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000" dirty="0">
                <a:solidFill>
                  <a:prstClr val="black">
                    <a:tint val="75000"/>
                  </a:prstClr>
                </a:solidFill>
              </a:rPr>
              <a:t>Expensive to fix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495800"/>
            <a:ext cx="46508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000" dirty="0">
                <a:solidFill>
                  <a:prstClr val="black">
                    <a:tint val="75000"/>
                  </a:prstClr>
                </a:solidFill>
              </a:rPr>
              <a:t>Requires global coordination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762000"/>
            <a:ext cx="45104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000" dirty="0" smtClean="0">
                <a:solidFill>
                  <a:prstClr val="black">
                    <a:tint val="75000"/>
                  </a:prstClr>
                </a:solidFill>
              </a:rPr>
              <a:t>The poor are worst affected</a:t>
            </a:r>
            <a:endParaRPr lang="en-US" sz="3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6389679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Mother Jones: </a:t>
            </a:r>
            <a:r>
              <a:rPr lang="en-US" sz="1200" i="1" dirty="0"/>
              <a:t>The Real Victims of Climate </a:t>
            </a:r>
            <a:r>
              <a:rPr lang="en-US" sz="1200" i="1" dirty="0" smtClean="0"/>
              <a:t>Change</a:t>
            </a:r>
            <a:r>
              <a:rPr lang="en-US" sz="1200" dirty="0" smtClean="0"/>
              <a:t> http://goo.gl/EpSDd</a:t>
            </a:r>
            <a:endParaRPr lang="en-US" sz="1200" dirty="0"/>
          </a:p>
          <a:p>
            <a:pPr algn="r"/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819400"/>
            <a:ext cx="1828800" cy="1676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Climate Trends &amp; GHG Emissions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00400" y="1219200"/>
            <a:ext cx="1752600" cy="464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Sectors: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Agriculture</a:t>
            </a:r>
            <a:br>
              <a:rPr lang="en-US" sz="2000" b="1" dirty="0" smtClean="0"/>
            </a:br>
            <a:r>
              <a:rPr lang="en-US" sz="2000" b="1" dirty="0" smtClean="0"/>
              <a:t>Water</a:t>
            </a:r>
            <a:br>
              <a:rPr lang="en-US" sz="2000" b="1" dirty="0" smtClean="0"/>
            </a:br>
            <a:r>
              <a:rPr lang="en-US" sz="2000" b="1" dirty="0" smtClean="0"/>
              <a:t>Forests</a:t>
            </a:r>
          </a:p>
          <a:p>
            <a:pPr algn="ctr"/>
            <a:r>
              <a:rPr lang="en-US" sz="2000" b="1" dirty="0" smtClean="0"/>
              <a:t>Coast</a:t>
            </a:r>
          </a:p>
          <a:p>
            <a:pPr algn="ctr"/>
            <a:r>
              <a:rPr lang="en-US" sz="2000" b="1" dirty="0" smtClean="0"/>
              <a:t>Energy</a:t>
            </a:r>
          </a:p>
          <a:p>
            <a:pPr algn="ctr"/>
            <a:r>
              <a:rPr lang="en-US" sz="2000" b="1" dirty="0" err="1" smtClean="0"/>
              <a:t>Urbanisation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Health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943600" y="1143000"/>
            <a:ext cx="2209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Status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3600" y="2133600"/>
            <a:ext cx="22098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Climate Change Impacts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3600" y="3276600"/>
            <a:ext cx="2209800" cy="1371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Actions, Policies, Institutional Frameworks</a:t>
            </a:r>
          </a:p>
          <a:p>
            <a:pPr algn="ctr"/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5943600" y="4876800"/>
            <a:ext cx="2209800" cy="1219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Actions Required</a:t>
            </a:r>
          </a:p>
          <a:p>
            <a:pPr algn="ctr"/>
            <a:r>
              <a:rPr lang="en-US" dirty="0" smtClean="0"/>
              <a:t>Priorities, Entry Points</a:t>
            </a:r>
          </a:p>
        </p:txBody>
      </p: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2362200" y="3657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86000" y="17526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62200" y="2438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62200" y="4267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86000" y="4419600"/>
            <a:ext cx="9144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404664"/>
            <a:ext cx="280486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Karnataka Climate Change Action Plan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good about the Karnataka Action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Technically sound </a:t>
            </a:r>
            <a:endParaRPr lang="en-US" dirty="0" smtClean="0"/>
          </a:p>
          <a:p>
            <a:r>
              <a:rPr lang="en-US" dirty="0" smtClean="0"/>
              <a:t>Locally </a:t>
            </a:r>
            <a:r>
              <a:rPr lang="en-US" dirty="0" smtClean="0"/>
              <a:t>relevant</a:t>
            </a:r>
          </a:p>
          <a:p>
            <a:r>
              <a:rPr lang="en-US" dirty="0" smtClean="0"/>
              <a:t>Fairly </a:t>
            </a:r>
            <a:r>
              <a:rPr lang="en-US" dirty="0" smtClean="0"/>
              <a:t>comprehensive</a:t>
            </a:r>
          </a:p>
          <a:p>
            <a:r>
              <a:rPr lang="en-US" dirty="0" smtClean="0"/>
              <a:t>Provides good starting points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Has </a:t>
            </a:r>
            <a:r>
              <a:rPr lang="en-US" dirty="0" smtClean="0"/>
              <a:t>driven the compilation and generation of a first-rate, state &amp; sub-state level analyses of climate, climate change trends and impacts.</a:t>
            </a:r>
          </a:p>
          <a:p>
            <a:pPr marL="45720" indent="0">
              <a:buNone/>
            </a:pPr>
            <a:r>
              <a:rPr lang="en-US" dirty="0" smtClean="0"/>
              <a:t>   IPCC </a:t>
            </a:r>
            <a:r>
              <a:rPr lang="en-US" dirty="0" smtClean="0"/>
              <a:t>ARs	</a:t>
            </a:r>
            <a:r>
              <a:rPr lang="en-US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 INCCA	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	    KCCAP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 people matter</a:t>
            </a:r>
            <a:r>
              <a:rPr lang="en-US" dirty="0" smtClean="0"/>
              <a:t>?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Karnataka Climate </a:t>
            </a:r>
            <a:r>
              <a:rPr lang="en-IN" dirty="0"/>
              <a:t>Change Action </a:t>
            </a:r>
            <a:r>
              <a:rPr lang="en-IN" dirty="0" smtClean="0"/>
              <a:t>Plan</a:t>
            </a:r>
            <a:br>
              <a:rPr lang="en-IN" dirty="0" smtClean="0"/>
            </a:br>
            <a:r>
              <a:rPr lang="en-IN" sz="2000" i="1" dirty="0" smtClean="0"/>
              <a:t>Disconnect between rhetoric and reality</a:t>
            </a:r>
            <a:endParaRPr lang="en-IN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4869160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Kuldip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Gyaneswar</a:t>
            </a:r>
            <a:r>
              <a:rPr lang="en-US" sz="2400" dirty="0" smtClean="0">
                <a:solidFill>
                  <a:schemeClr val="bg1"/>
                </a:solidFill>
              </a:rPr>
              <a:t> &amp; </a:t>
            </a:r>
            <a:r>
              <a:rPr lang="en-US" sz="2400" dirty="0" err="1" smtClean="0">
                <a:solidFill>
                  <a:schemeClr val="bg1"/>
                </a:solidFill>
              </a:rPr>
              <a:t>Pavan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Srinath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</a:p>
          <a:p>
            <a:pPr algn="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Public Affairs Centre</a:t>
            </a:r>
            <a:endParaRPr lang="en-IN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" descr="http://kaganof.com/kagablog/wp-content/uploads/2007/03/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r="23975"/>
          <a:stretch/>
        </p:blipFill>
        <p:spPr bwMode="auto">
          <a:xfrm>
            <a:off x="6837249" y="4114798"/>
            <a:ext cx="2299855" cy="27432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appears to be the first attempt at </a:t>
            </a:r>
            <a:r>
              <a:rPr lang="en-US" dirty="0" err="1" smtClean="0"/>
              <a:t>rationalisation</a:t>
            </a:r>
            <a:r>
              <a:rPr lang="en-US" dirty="0" smtClean="0"/>
              <a:t> and </a:t>
            </a:r>
            <a:r>
              <a:rPr lang="en-US" dirty="0" err="1" smtClean="0"/>
              <a:t>harmonisation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Time frames:</a:t>
            </a:r>
          </a:p>
          <a:p>
            <a:pPr lvl="1"/>
            <a:r>
              <a:rPr lang="en-US" dirty="0" smtClean="0"/>
              <a:t>Short term (Immediate</a:t>
            </a:r>
          </a:p>
          <a:p>
            <a:pPr lvl="1"/>
            <a:r>
              <a:rPr lang="en-US" dirty="0" smtClean="0"/>
              <a:t>Short term (1-2 years)</a:t>
            </a:r>
          </a:p>
          <a:p>
            <a:pPr lvl="1"/>
            <a:r>
              <a:rPr lang="en-US" dirty="0" smtClean="0"/>
              <a:t>Medium term (2-5 years)</a:t>
            </a:r>
          </a:p>
          <a:p>
            <a:pPr lvl="1"/>
            <a:r>
              <a:rPr lang="en-US" dirty="0" smtClean="0"/>
              <a:t>Long term (5-20 years)</a:t>
            </a:r>
          </a:p>
          <a:p>
            <a:pPr lvl="1"/>
            <a:endParaRPr lang="en-US" dirty="0"/>
          </a:p>
          <a:p>
            <a:r>
              <a:rPr lang="en-US" dirty="0" smtClean="0"/>
              <a:t>Funding sources:</a:t>
            </a:r>
          </a:p>
          <a:p>
            <a:pPr lvl="1"/>
            <a:r>
              <a:rPr lang="en-US" dirty="0" smtClean="0"/>
              <a:t>No significant funding required.</a:t>
            </a:r>
          </a:p>
          <a:p>
            <a:pPr lvl="1"/>
            <a:r>
              <a:rPr lang="en-US" dirty="0" smtClean="0"/>
              <a:t>National Missions</a:t>
            </a:r>
          </a:p>
          <a:p>
            <a:pPr lvl="1"/>
            <a:r>
              <a:rPr lang="en-US" dirty="0" smtClean="0"/>
              <a:t>Yet to be identified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Actions in the Action Plan?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60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appears to be the first attempt at </a:t>
            </a:r>
            <a:r>
              <a:rPr lang="en-US" dirty="0" err="1" smtClean="0"/>
              <a:t>rationalisation</a:t>
            </a:r>
            <a:r>
              <a:rPr lang="en-US" dirty="0" smtClean="0"/>
              <a:t> and </a:t>
            </a:r>
            <a:r>
              <a:rPr lang="en-US" dirty="0" err="1" smtClean="0"/>
              <a:t>harmonisation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Time frames:</a:t>
            </a:r>
          </a:p>
          <a:p>
            <a:pPr lvl="1"/>
            <a:r>
              <a:rPr lang="en-US" dirty="0" smtClean="0"/>
              <a:t>Short term (Immediate</a:t>
            </a:r>
          </a:p>
          <a:p>
            <a:pPr lvl="1"/>
            <a:r>
              <a:rPr lang="en-US" dirty="0" smtClean="0"/>
              <a:t>Short term (1-2 years)</a:t>
            </a:r>
          </a:p>
          <a:p>
            <a:pPr lvl="1"/>
            <a:r>
              <a:rPr lang="en-US" dirty="0" smtClean="0"/>
              <a:t>Medium term (2-5 years)</a:t>
            </a:r>
          </a:p>
          <a:p>
            <a:pPr lvl="1"/>
            <a:r>
              <a:rPr lang="en-US" dirty="0" smtClean="0"/>
              <a:t>Long term (5-20 years)</a:t>
            </a:r>
          </a:p>
          <a:p>
            <a:pPr lvl="1"/>
            <a:endParaRPr lang="en-US" dirty="0"/>
          </a:p>
          <a:p>
            <a:r>
              <a:rPr lang="en-US" dirty="0" smtClean="0"/>
              <a:t>Funding sources:</a:t>
            </a:r>
          </a:p>
          <a:p>
            <a:pPr lvl="1"/>
            <a:r>
              <a:rPr lang="en-US" dirty="0" smtClean="0"/>
              <a:t>No significant funding required.</a:t>
            </a:r>
          </a:p>
          <a:p>
            <a:pPr lvl="1"/>
            <a:r>
              <a:rPr lang="en-US" dirty="0" smtClean="0"/>
              <a:t>National Missions</a:t>
            </a:r>
          </a:p>
          <a:p>
            <a:pPr lvl="1"/>
            <a:r>
              <a:rPr lang="en-US" dirty="0" smtClean="0"/>
              <a:t>Yet to be identified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Actions in the Action Plan?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4492277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What is the real financial burden on the state?</a:t>
            </a:r>
            <a:endParaRPr lang="en-IN" sz="2800" i="1" dirty="0"/>
          </a:p>
        </p:txBody>
      </p:sp>
    </p:spTree>
    <p:extLst>
      <p:ext uri="{BB962C8B-B14F-4D97-AF65-F5344CB8AC3E}">
        <p14:creationId xmlns:p14="http://schemas.microsoft.com/office/powerpoint/2010/main" val="22235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No acknowledgement of:</a:t>
            </a:r>
          </a:p>
          <a:p>
            <a:pPr lvl="1"/>
            <a:r>
              <a:rPr lang="en-US" dirty="0" smtClean="0"/>
              <a:t>The value of traditional knowledge and practices.</a:t>
            </a:r>
          </a:p>
          <a:p>
            <a:pPr lvl="1"/>
            <a:r>
              <a:rPr lang="en-US" dirty="0" smtClean="0"/>
              <a:t>Traditional livelihood rights</a:t>
            </a:r>
          </a:p>
          <a:p>
            <a:pPr lvl="1"/>
            <a:r>
              <a:rPr lang="en-US" dirty="0" smtClean="0"/>
              <a:t>The rights of indigenous peoples.</a:t>
            </a:r>
          </a:p>
          <a:p>
            <a:pPr lvl="1"/>
            <a:r>
              <a:rPr lang="en-US" dirty="0" smtClean="0"/>
              <a:t>The value of the Commons and CPRs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mention of comprehensive education &amp; capacity building of stakeholders</a:t>
            </a:r>
          </a:p>
          <a:p>
            <a:pPr lvl="1"/>
            <a:r>
              <a:rPr lang="en-US" dirty="0" smtClean="0"/>
              <a:t>Politicians</a:t>
            </a:r>
          </a:p>
          <a:p>
            <a:pPr lvl="1"/>
            <a:r>
              <a:rPr lang="en-US" dirty="0" smtClean="0"/>
              <a:t>Government </a:t>
            </a:r>
            <a:r>
              <a:rPr lang="en-US" dirty="0" smtClean="0"/>
              <a:t>employees: bureaucrats, engineers, others</a:t>
            </a:r>
          </a:p>
          <a:p>
            <a:pPr lvl="1"/>
            <a:r>
              <a:rPr lang="en-US" dirty="0" smtClean="0"/>
              <a:t>Communities &amp; CBOs [With exceptions]</a:t>
            </a:r>
          </a:p>
          <a:p>
            <a:pPr lvl="1"/>
            <a:r>
              <a:rPr lang="en-US" dirty="0" smtClean="0"/>
              <a:t>Concerned citizens</a:t>
            </a:r>
          </a:p>
          <a:p>
            <a:pPr lvl="1"/>
            <a:r>
              <a:rPr lang="en-US" dirty="0" smtClean="0"/>
              <a:t>School &amp; college students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are people’s voices heard?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</a:t>
            </a:r>
            <a:r>
              <a:rPr lang="en-US" dirty="0" smtClean="0"/>
              <a:t>references to </a:t>
            </a:r>
            <a:r>
              <a:rPr lang="en-US" dirty="0"/>
              <a:t>vulnerable </a:t>
            </a:r>
            <a:r>
              <a:rPr lang="en-US" dirty="0" smtClean="0"/>
              <a:t>communities; livelihoods; sections of society.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Only sectors and districts.</a:t>
            </a:r>
          </a:p>
          <a:p>
            <a:endParaRPr lang="en-US" dirty="0"/>
          </a:p>
          <a:p>
            <a:r>
              <a:rPr lang="en-US" dirty="0" smtClean="0"/>
              <a:t>ONE </a:t>
            </a:r>
            <a:r>
              <a:rPr lang="en-US" dirty="0" smtClean="0"/>
              <a:t>mention of the word “gender”;</a:t>
            </a:r>
          </a:p>
          <a:p>
            <a:pPr lvl="1"/>
            <a:r>
              <a:rPr lang="en-US" dirty="0" smtClean="0"/>
              <a:t>The importance of maintaining adequate gender ratios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FEW</a:t>
            </a:r>
            <a:r>
              <a:rPr lang="en-US" dirty="0" smtClean="0"/>
              <a:t> </a:t>
            </a:r>
            <a:r>
              <a:rPr lang="en-US" dirty="0" smtClean="0"/>
              <a:t>mentions of “women”;</a:t>
            </a:r>
          </a:p>
          <a:p>
            <a:pPr lvl="1"/>
            <a:r>
              <a:rPr lang="en-US" dirty="0" smtClean="0"/>
              <a:t>Women’s health &amp; access to </a:t>
            </a:r>
            <a:r>
              <a:rPr lang="en-US" dirty="0" smtClean="0"/>
              <a:t>services</a:t>
            </a:r>
            <a:endParaRPr lang="en-US" dirty="0" smtClean="0"/>
          </a:p>
          <a:p>
            <a:pPr lvl="1"/>
            <a:r>
              <a:rPr lang="en-US" dirty="0" smtClean="0"/>
              <a:t>Widespread deployment of improved </a:t>
            </a:r>
            <a:r>
              <a:rPr lang="en-US" i="1" dirty="0" err="1" smtClean="0"/>
              <a:t>chulas</a:t>
            </a:r>
            <a:r>
              <a:rPr lang="en-US" i="1" dirty="0" smtClean="0"/>
              <a:t> </a:t>
            </a:r>
            <a:r>
              <a:rPr lang="en-US" dirty="0" smtClean="0"/>
              <a:t>[in the future</a:t>
            </a:r>
            <a:endParaRPr lang="en-US" i="1" dirty="0" smtClean="0"/>
          </a:p>
          <a:p>
            <a:pPr lvl="1"/>
            <a:r>
              <a:rPr lang="en-US" dirty="0" smtClean="0"/>
              <a:t>Support to Fisher women groups for fish marketing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Equity?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envisaged role of NGOs?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NGOs::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IEC activities in Water:</a:t>
            </a:r>
            <a:br>
              <a:rPr lang="en-US" dirty="0" smtClean="0"/>
            </a:br>
            <a:r>
              <a:rPr lang="en-US" dirty="0" smtClean="0"/>
              <a:t>	Rainwater </a:t>
            </a:r>
            <a:r>
              <a:rPr lang="en-US" dirty="0" smtClean="0"/>
              <a:t>harvesting awareness </a:t>
            </a:r>
            <a:br>
              <a:rPr lang="en-US" dirty="0" smtClean="0"/>
            </a:br>
            <a:r>
              <a:rPr lang="en-US" dirty="0" smtClean="0"/>
              <a:t>	Micro-irrigation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Climate </a:t>
            </a:r>
            <a:r>
              <a:rPr lang="en-US" dirty="0" smtClean="0"/>
              <a:t>Change education of farmers</a:t>
            </a:r>
            <a:br>
              <a:rPr lang="en-US" dirty="0" smtClean="0"/>
            </a:br>
            <a:r>
              <a:rPr lang="en-US" dirty="0" smtClean="0"/>
              <a:t>Farmer training for </a:t>
            </a:r>
            <a:r>
              <a:rPr lang="en-US" dirty="0" err="1" smtClean="0"/>
              <a:t>dryland</a:t>
            </a:r>
            <a:r>
              <a:rPr lang="en-US" dirty="0" smtClean="0"/>
              <a:t> agriculture</a:t>
            </a:r>
            <a:br>
              <a:rPr lang="en-US" dirty="0" smtClean="0"/>
            </a:br>
            <a:r>
              <a:rPr lang="en-US" dirty="0" smtClean="0"/>
              <a:t>Livestock insurance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Mangrove </a:t>
            </a:r>
            <a:r>
              <a:rPr lang="en-US" dirty="0" smtClean="0"/>
              <a:t>promotion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Portal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 Database on Adaptation</a:t>
            </a:r>
          </a:p>
        </p:txBody>
      </p:sp>
    </p:spTree>
    <p:extLst>
      <p:ext uri="{BB962C8B-B14F-4D97-AF65-F5344CB8AC3E}">
        <p14:creationId xmlns:p14="http://schemas.microsoft.com/office/powerpoint/2010/main" val="1680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690239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817" t="12846" r="20731" b="82872"/>
          <a:stretch>
            <a:fillRect/>
          </a:stretch>
        </p:blipFill>
        <p:spPr bwMode="auto">
          <a:xfrm>
            <a:off x="76200" y="5574030"/>
            <a:ext cx="8915400" cy="44577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817" t="21409" r="27667" b="74309"/>
          <a:stretch>
            <a:fillRect/>
          </a:stretch>
        </p:blipFill>
        <p:spPr bwMode="auto">
          <a:xfrm>
            <a:off x="457200" y="6248400"/>
            <a:ext cx="80772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757896"/>
            <a:ext cx="8407893" cy="4407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Use of Biotechnology: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a. Genetic engineering  for conversion of </a:t>
            </a:r>
            <a:br>
              <a:rPr lang="en-US" dirty="0" smtClean="0"/>
            </a:br>
            <a:r>
              <a:rPr lang="en-US" dirty="0" smtClean="0"/>
              <a:t>	C‐3 crops to C‐4 crops , which can use the excess CO</a:t>
            </a:r>
            <a:r>
              <a:rPr lang="en-US" baseline="-25000" dirty="0" smtClean="0"/>
              <a:t>2</a:t>
            </a:r>
          </a:p>
          <a:p>
            <a:pPr lvl="1">
              <a:lnSpc>
                <a:spcPct val="150000"/>
              </a:lnSpc>
            </a:pPr>
            <a:endParaRPr lang="en-US" baseline="-250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b. Development of crops with better water and nitrogen use efficiency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c.  Nutritional strategies for managing heat stress in dairy animals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[In line with the National Action Plan]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186015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Action plans involve complex processes and numerous actors</a:t>
            </a:r>
            <a:r>
              <a:rPr lang="en-US" dirty="0" smtClean="0"/>
              <a:t>.</a:t>
            </a:r>
          </a:p>
          <a:p>
            <a:endParaRPr lang="en-US" sz="1200" dirty="0" smtClean="0"/>
          </a:p>
          <a:p>
            <a:r>
              <a:rPr lang="en-US" dirty="0" smtClean="0"/>
              <a:t>Some thoughts on moving forward: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Public education and Public consultations across the state.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Data transparency and dissemination for public good.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Coming up with complementary, supplementary and alternate views and documents.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Picking our battles.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 descr="D:\Office\Env.Gov.Group\Env.Gov.Group-Intro\PA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" y="5729901"/>
            <a:ext cx="1053927" cy="105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5828" y="5813348"/>
            <a:ext cx="42182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Public Affairs Centre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Committed to Good Governance</a:t>
            </a:r>
            <a:endParaRPr lang="en-IN" sz="2000" b="1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50169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THANK YOU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2400" dirty="0" smtClean="0"/>
              <a:t>kuldip@pacindia.org            pavan.srinath@pacindia.org</a:t>
            </a:r>
            <a:endParaRPr lang="en-IN" sz="2400" dirty="0"/>
          </a:p>
        </p:txBody>
      </p:sp>
      <p:pic>
        <p:nvPicPr>
          <p:cNvPr id="1029" name="Picture 1" descr="Description: C:\Users\Kuldip\Desktop\Annual Report\New folder\faceboo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" y="515719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 descr="Description: C:\Users\Kuldip\Desktop\Annual Report\New folder\a44da3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71" y="5162067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escription: C:\Users\Kuldip\Desktop\Annual Report\New folder\WordPre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63" y="5155268"/>
            <a:ext cx="2952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77679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3261" y="5124796"/>
            <a:ext cx="1172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Calibri" pitchFamily="34" charset="0"/>
                <a:ea typeface="Calibri" pitchFamily="34" charset="0"/>
                <a:cs typeface="Mangal" pitchFamily="18" charset="0"/>
              </a:rPr>
              <a:t>@</a:t>
            </a:r>
            <a:r>
              <a:rPr lang="en-US" sz="1400" dirty="0" err="1" smtClean="0">
                <a:latin typeface="Calibri" pitchFamily="34" charset="0"/>
                <a:ea typeface="Calibri" pitchFamily="34" charset="0"/>
                <a:cs typeface="Mangal" pitchFamily="18" charset="0"/>
              </a:rPr>
              <a:t>Green_Gov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5120990"/>
            <a:ext cx="2610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Calibri" pitchFamily="34" charset="0"/>
                <a:ea typeface="Calibri" pitchFamily="34" charset="0"/>
                <a:cs typeface="Mangal" pitchFamily="18" charset="0"/>
              </a:rPr>
              <a:t>greengovernance.wordpress.com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563" y="5114191"/>
            <a:ext cx="357797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latin typeface="Calibri" pitchFamily="34" charset="0"/>
                <a:ea typeface="Calibri" pitchFamily="34" charset="0"/>
                <a:cs typeface="Mangal" pitchFamily="18" charset="0"/>
              </a:rPr>
              <a:t>www.facebook.com/Green.Gov</a:t>
            </a:r>
            <a:endParaRPr lang="en-IN" sz="13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6700" y="4765794"/>
            <a:ext cx="84817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622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Public Affairs Centre was established in Bangalore in 1994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An independent initiative to address the gap between public power and the civil society.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Environmental Governance Group started in 2010 as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A resource centre to work with policy makers to bring out citizen centric policies for effective environmental governance;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To work with grass root organizations and community groups in empowering the vulnerable communities to constructively engage with the governance structures to safe guard their lives and livelihoods.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0687"/>
            <a:ext cx="8381260" cy="789553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Environmental Governance Group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395536" y="1484784"/>
            <a:ext cx="8407400" cy="38779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 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Without a careful long-term strategy, climate change may undermine our development efforts, with adverse consequences, across the board, on our 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people’s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livelihood, the environment in which they live and work and their personal health and welfare</a:t>
            </a:r>
            <a:endParaRPr lang="en-I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Action plans involve complex processes and numerous actors.</a:t>
            </a:r>
          </a:p>
          <a:p>
            <a:r>
              <a:rPr lang="en-US" dirty="0" smtClean="0"/>
              <a:t>Way forward:</a:t>
            </a:r>
          </a:p>
          <a:p>
            <a:pPr lvl="1"/>
            <a:r>
              <a:rPr lang="en-US" dirty="0" smtClean="0"/>
              <a:t>Wider consultations with civil society and other actors</a:t>
            </a:r>
          </a:p>
          <a:p>
            <a:pPr lvl="1"/>
            <a:r>
              <a:rPr lang="en-US" dirty="0" smtClean="0"/>
              <a:t>Widening the definition of ‘stakeholders’</a:t>
            </a:r>
          </a:p>
          <a:p>
            <a:pPr lvl="1"/>
            <a:r>
              <a:rPr lang="en-US" dirty="0" smtClean="0"/>
              <a:t>More informed debates on climate action plans across states</a:t>
            </a:r>
          </a:p>
          <a:p>
            <a:pPr lvl="1"/>
            <a:r>
              <a:rPr lang="en-US" dirty="0" smtClean="0"/>
              <a:t>Constructive engagement with vulnerable communities</a:t>
            </a:r>
          </a:p>
          <a:p>
            <a:pPr lvl="1"/>
            <a:r>
              <a:rPr lang="en-US" dirty="0" smtClean="0"/>
              <a:t>Incorporation of traditional knowledge, rights and concerns</a:t>
            </a:r>
          </a:p>
          <a:p>
            <a:pPr lvl="1"/>
            <a:r>
              <a:rPr lang="en-US" dirty="0" smtClean="0"/>
              <a:t>More transparency in planning &amp; implementation processes, and in data &amp; research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6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June 2007</a:t>
            </a:r>
          </a:p>
          <a:p>
            <a:pPr marL="617220" lvl="1" indent="-342900">
              <a:spcAft>
                <a:spcPts val="1200"/>
              </a:spcAft>
            </a:pPr>
            <a:r>
              <a:rPr lang="en-US" dirty="0" smtClean="0"/>
              <a:t>PM’s Council on Climate Change constituted</a:t>
            </a:r>
          </a:p>
          <a:p>
            <a:r>
              <a:rPr lang="en-US" sz="1800" b="1" dirty="0" smtClean="0"/>
              <a:t>30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June 2008</a:t>
            </a:r>
          </a:p>
          <a:p>
            <a:pPr marL="617220" lvl="1" indent="-342900">
              <a:spcAft>
                <a:spcPts val="1200"/>
              </a:spcAft>
            </a:pPr>
            <a:r>
              <a:rPr lang="en-US" dirty="0" smtClean="0"/>
              <a:t>National Action Plan for Climate Change released</a:t>
            </a:r>
          </a:p>
          <a:p>
            <a:r>
              <a:rPr lang="en-US" sz="1800" b="1" dirty="0" smtClean="0"/>
              <a:t>18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August 2009</a:t>
            </a:r>
          </a:p>
          <a:p>
            <a:pPr marL="617220" lvl="1" indent="-342900"/>
            <a:r>
              <a:rPr lang="en-US" dirty="0" smtClean="0"/>
              <a:t>National Conference of Ministers of Environment &amp; 	Forests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	</a:t>
            </a:r>
            <a:r>
              <a:rPr lang="en-US" i="1" dirty="0" smtClean="0"/>
              <a:t>PM urges States to come out with State Climate Change 	Action Plan</a:t>
            </a:r>
          </a:p>
          <a:p>
            <a:pPr marL="342900" indent="-342900"/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August 2010</a:t>
            </a:r>
          </a:p>
          <a:p>
            <a:pPr marL="617220" lvl="1" indent="-342900"/>
            <a:r>
              <a:rPr lang="en-US" dirty="0" smtClean="0"/>
              <a:t>Common framework for preparation of SAPCC devised and shared with states</a:t>
            </a:r>
          </a:p>
          <a:p>
            <a:pPr marL="617220" lvl="1" indent="-342900"/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		</a:t>
            </a:r>
            <a:r>
              <a:rPr lang="en-US" sz="2800" dirty="0" smtClean="0"/>
              <a:t>(</a:t>
            </a:r>
            <a:r>
              <a:rPr lang="en-US" dirty="0" smtClean="0"/>
              <a:t>UNDP</a:t>
            </a:r>
            <a:r>
              <a:rPr lang="en-US" dirty="0"/>
              <a:t>, World Bank, GTZ and </a:t>
            </a:r>
            <a:r>
              <a:rPr lang="en-US" dirty="0" smtClean="0"/>
              <a:t>DFID</a:t>
            </a:r>
            <a:r>
              <a:rPr lang="en-US" sz="2800" dirty="0" smtClean="0"/>
              <a:t>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81794"/>
            <a:ext cx="8381260" cy="1054394"/>
          </a:xfrm>
        </p:spPr>
        <p:txBody>
          <a:bodyPr/>
          <a:lstStyle/>
          <a:p>
            <a:r>
              <a:rPr lang="en-US" dirty="0" smtClean="0"/>
              <a:t>The National Plan to states</a:t>
            </a:r>
            <a:br>
              <a:rPr lang="en-US" dirty="0" smtClean="0"/>
            </a:br>
            <a:r>
              <a:rPr lang="en-US" sz="1600" i="1" dirty="0" smtClean="0"/>
              <a:t>Tracing the trajectory</a:t>
            </a:r>
            <a:endParaRPr lang="en-IN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4671" y="398809"/>
            <a:ext cx="4739377" cy="1079378"/>
            <a:chOff x="251520" y="1511387"/>
            <a:chExt cx="5143216" cy="13411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6" t="27239" r="31625" b="60677"/>
            <a:stretch/>
          </p:blipFill>
          <p:spPr bwMode="auto">
            <a:xfrm>
              <a:off x="251520" y="1968587"/>
              <a:ext cx="5143216" cy="883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52" y="1511387"/>
              <a:ext cx="9525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43608" y="2127561"/>
            <a:ext cx="6786550" cy="787445"/>
            <a:chOff x="2001461" y="2980923"/>
            <a:chExt cx="6786550" cy="78744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0" t="60607" r="38717" b="33534"/>
            <a:stretch/>
          </p:blipFill>
          <p:spPr bwMode="auto">
            <a:xfrm>
              <a:off x="2001461" y="3068960"/>
              <a:ext cx="6786550" cy="699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461" y="2980923"/>
              <a:ext cx="3503245" cy="381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AutoShape 7" descr="Deccan Heral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144953" y="3115680"/>
            <a:ext cx="5197699" cy="878938"/>
            <a:chOff x="215900" y="3645024"/>
            <a:chExt cx="6015796" cy="916186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" y="3645024"/>
              <a:ext cx="1489498" cy="87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1" t="45078" r="50735" b="42398"/>
            <a:stretch/>
          </p:blipFill>
          <p:spPr bwMode="auto">
            <a:xfrm>
              <a:off x="1755229" y="3645024"/>
              <a:ext cx="4476467" cy="916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267184" y="1184483"/>
            <a:ext cx="3753083" cy="954997"/>
            <a:chOff x="5034928" y="5079970"/>
            <a:chExt cx="3753083" cy="954997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2" t="33909" r="70717" b="61987"/>
            <a:stretch/>
          </p:blipFill>
          <p:spPr bwMode="auto">
            <a:xfrm>
              <a:off x="6437724" y="5263765"/>
              <a:ext cx="1658658" cy="234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9" t="71191" r="57465" b="21346"/>
            <a:stretch/>
          </p:blipFill>
          <p:spPr bwMode="auto">
            <a:xfrm>
              <a:off x="5034928" y="5489056"/>
              <a:ext cx="3753083" cy="545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67" r="94684" b="81763"/>
            <a:stretch/>
          </p:blipFill>
          <p:spPr bwMode="auto">
            <a:xfrm>
              <a:off x="8096382" y="5079970"/>
              <a:ext cx="691629" cy="436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459567" y="3774124"/>
            <a:ext cx="6560700" cy="1325554"/>
            <a:chOff x="2525881" y="3471597"/>
            <a:chExt cx="6560700" cy="132555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0" t="77799" r="39477" b="16231"/>
            <a:stretch/>
          </p:blipFill>
          <p:spPr bwMode="auto">
            <a:xfrm>
              <a:off x="2583861" y="4100570"/>
              <a:ext cx="6398661" cy="696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42" t="11702" r="38945" b="84432"/>
            <a:stretch/>
          </p:blipFill>
          <p:spPr bwMode="auto">
            <a:xfrm>
              <a:off x="2525881" y="3817852"/>
              <a:ext cx="6560700" cy="450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918" y="3471597"/>
              <a:ext cx="3503245" cy="381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16743" r="50000" b="67346"/>
          <a:stretch/>
        </p:blipFill>
        <p:spPr bwMode="auto">
          <a:xfrm>
            <a:off x="123817" y="5602692"/>
            <a:ext cx="2702257" cy="116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71655" r="51038" b="20286"/>
          <a:stretch/>
        </p:blipFill>
        <p:spPr bwMode="auto">
          <a:xfrm>
            <a:off x="2826074" y="6187498"/>
            <a:ext cx="4436883" cy="58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82" y="5125458"/>
            <a:ext cx="1620937" cy="10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9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June 2009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Coordination committee constituted</a:t>
            </a:r>
          </a:p>
          <a:p>
            <a:r>
              <a:rPr lang="en-US" b="1" dirty="0" smtClean="0"/>
              <a:t>October 2010</a:t>
            </a:r>
          </a:p>
          <a:p>
            <a:pPr lvl="1"/>
            <a:r>
              <a:rPr lang="en-US" dirty="0" smtClean="0"/>
              <a:t>Bangalore Climate Change Initiative – Karnataka launched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comprising </a:t>
            </a:r>
            <a:r>
              <a:rPr lang="en-US" dirty="0"/>
              <a:t>scientists from the Indian Institute of Science, the University of Agricultural Sciences, the Institute for Social and Economic Change and Centre for Study of Science, Technology, and </a:t>
            </a:r>
            <a:r>
              <a:rPr lang="en-US" dirty="0" smtClean="0"/>
              <a:t>Policy</a:t>
            </a:r>
          </a:p>
          <a:p>
            <a:r>
              <a:rPr lang="en-US" b="1" dirty="0" smtClean="0"/>
              <a:t>November 2010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Environmental Management and Policy Research Institute (EMPRI) is entrusted with the responsibility of preparing the plan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December 2010</a:t>
            </a:r>
          </a:p>
          <a:p>
            <a:pPr lvl="1"/>
            <a:r>
              <a:rPr lang="en-US" dirty="0" smtClean="0"/>
              <a:t>EMPRI releases the </a:t>
            </a:r>
            <a:r>
              <a:rPr lang="en-US" b="1" dirty="0" smtClean="0"/>
              <a:t>Rapid Assessment Report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Organizes a consultation with invited and restricted groups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Demystifying the Case of Karnataka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February 2011:</a:t>
            </a:r>
          </a:p>
          <a:p>
            <a:pPr lvl="1"/>
            <a:r>
              <a:rPr lang="en-US" dirty="0"/>
              <a:t>Centre for Science and Development (CSD) organizes a </a:t>
            </a:r>
            <a:r>
              <a:rPr lang="en-US" dirty="0" smtClean="0"/>
              <a:t>consultation</a:t>
            </a:r>
          </a:p>
          <a:p>
            <a:pPr lvl="1"/>
            <a:endParaRPr lang="en-US" dirty="0"/>
          </a:p>
          <a:p>
            <a:r>
              <a:rPr lang="en-US" b="1" dirty="0" smtClean="0"/>
              <a:t>June 2011:</a:t>
            </a:r>
          </a:p>
          <a:p>
            <a:pPr lvl="1"/>
            <a:r>
              <a:rPr lang="en-US" dirty="0" smtClean="0"/>
              <a:t>Report by BCCI-K released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September 17</a:t>
            </a:r>
            <a:r>
              <a:rPr lang="en-US" b="1" baseline="30000" dirty="0" smtClean="0"/>
              <a:t>th</a:t>
            </a:r>
            <a:r>
              <a:rPr lang="en-US" b="1" dirty="0" smtClean="0"/>
              <a:t> 2011:</a:t>
            </a:r>
          </a:p>
          <a:p>
            <a:pPr lvl="1"/>
            <a:r>
              <a:rPr lang="en-US" dirty="0" smtClean="0"/>
              <a:t>Draft State Climate Change Action Plan released by EMPRI</a:t>
            </a:r>
          </a:p>
          <a:p>
            <a:pPr marL="45720" indent="0">
              <a:buNone/>
            </a:pPr>
            <a:r>
              <a:rPr lang="en-US" dirty="0" smtClean="0"/>
              <a:t>	(comments solicited till October 12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Demystifying the Case of Karnatak</a:t>
            </a:r>
            <a:r>
              <a:rPr lang="en-US" dirty="0"/>
              <a:t>a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8631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Continued…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process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11560" y="1844824"/>
            <a:ext cx="2808312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 of Karnataka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012160" y="1844824"/>
            <a:ext cx="25922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MOEF, </a:t>
            </a:r>
            <a:r>
              <a:rPr lang="en-US" dirty="0" err="1" smtClean="0"/>
              <a:t>Govt</a:t>
            </a:r>
            <a:r>
              <a:rPr lang="en-US" dirty="0" smtClean="0"/>
              <a:t> of India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99424" y="4139599"/>
            <a:ext cx="2808312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BCCI - K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012160" y="3861048"/>
            <a:ext cx="25922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Centre for Science and Development (CSD)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99424" y="5301208"/>
            <a:ext cx="2808312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EMPRI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581828" y="2992939"/>
            <a:ext cx="2808312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Coordination Committee</a:t>
            </a:r>
            <a:endParaRPr lang="en-IN" dirty="0"/>
          </a:p>
        </p:txBody>
      </p:sp>
      <p:sp>
        <p:nvSpPr>
          <p:cNvPr id="10" name="Down Arrow 9"/>
          <p:cNvSpPr/>
          <p:nvPr/>
        </p:nvSpPr>
        <p:spPr>
          <a:xfrm>
            <a:off x="1715967" y="2636912"/>
            <a:ext cx="510328" cy="35602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1715967" y="3785027"/>
            <a:ext cx="510328" cy="35602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1715967" y="4931151"/>
            <a:ext cx="510328" cy="35602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7053140" y="2636911"/>
            <a:ext cx="510328" cy="120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Arrow 14"/>
          <p:cNvSpPr/>
          <p:nvPr/>
        </p:nvSpPr>
        <p:spPr>
          <a:xfrm>
            <a:off x="3407736" y="5517232"/>
            <a:ext cx="1668320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Down Arrow 15"/>
          <p:cNvSpPr/>
          <p:nvPr/>
        </p:nvSpPr>
        <p:spPr>
          <a:xfrm>
            <a:off x="7074278" y="4653136"/>
            <a:ext cx="46805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5143076" y="5337212"/>
            <a:ext cx="3461372" cy="11161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Karnataka Climate Change Action Plan</a:t>
            </a:r>
            <a:endParaRPr lang="en-IN" dirty="0"/>
          </a:p>
        </p:txBody>
      </p:sp>
      <p:sp>
        <p:nvSpPr>
          <p:cNvPr id="18" name="&quot;No&quot; Symbol 17"/>
          <p:cNvSpPr/>
          <p:nvPr/>
        </p:nvSpPr>
        <p:spPr>
          <a:xfrm>
            <a:off x="7015938" y="4666716"/>
            <a:ext cx="584731" cy="647104"/>
          </a:xfrm>
          <a:prstGeom prst="noSmoking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1427" y="2813159"/>
            <a:ext cx="2074709" cy="9379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Energy Research Institute</a:t>
            </a:r>
            <a:endParaRPr lang="en-IN" dirty="0"/>
          </a:p>
        </p:txBody>
      </p:sp>
      <p:sp>
        <p:nvSpPr>
          <p:cNvPr id="23" name="Rectangle 22"/>
          <p:cNvSpPr/>
          <p:nvPr/>
        </p:nvSpPr>
        <p:spPr>
          <a:xfrm>
            <a:off x="3938673" y="4023960"/>
            <a:ext cx="1857463" cy="9379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 Bank</a:t>
            </a:r>
            <a:endParaRPr lang="en-IN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721427" y="3751061"/>
            <a:ext cx="0" cy="135810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</p:cNvCxnSpPr>
          <p:nvPr/>
        </p:nvCxnSpPr>
        <p:spPr>
          <a:xfrm flipH="1">
            <a:off x="3721427" y="4492911"/>
            <a:ext cx="21724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407736" y="5109164"/>
            <a:ext cx="313691" cy="1920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55976" y="1586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Governance Group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 Affairs Centre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s2.cafebabel.com/10562/thumb/545/-/10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19176"/>
            <a:ext cx="9112843" cy="60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57150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Where do we see people in a climate change debates?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718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661</TotalTime>
  <Words>1296</Words>
  <Application>Microsoft Office PowerPoint</Application>
  <PresentationFormat>On-screen Show (4:3)</PresentationFormat>
  <Paragraphs>268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Grid</vt:lpstr>
      <vt:lpstr>PowerPoint Presentation</vt:lpstr>
      <vt:lpstr>Karnataka Climate Change Action Plan Disconnect between rhetoric and reality</vt:lpstr>
      <vt:lpstr>PowerPoint Presentation</vt:lpstr>
      <vt:lpstr>The National Plan to states Tracing the trajectory</vt:lpstr>
      <vt:lpstr>PowerPoint Presentation</vt:lpstr>
      <vt:lpstr>Demystifying the Case of Karnataka</vt:lpstr>
      <vt:lpstr>Demystifying the Case of Karnataka</vt:lpstr>
      <vt:lpstr>Mapping the process</vt:lpstr>
      <vt:lpstr>Where do we see people in a climate change debates?</vt:lpstr>
      <vt:lpstr>Scope of Participation Focusing on the process &amp; then the product</vt:lpstr>
      <vt:lpstr>The reality shigting Focus from process to product</vt:lpstr>
      <vt:lpstr>Exclusion by default</vt:lpstr>
      <vt:lpstr>Some major issues with KCCAP</vt:lpstr>
      <vt:lpstr>PowerPoint Presentation</vt:lpstr>
      <vt:lpstr>Focus on the Process</vt:lpstr>
      <vt:lpstr>Climate change is the public policy problem from hell.</vt:lpstr>
      <vt:lpstr>Climate change is the public policy problem from hell.</vt:lpstr>
      <vt:lpstr>PowerPoint Presentation</vt:lpstr>
      <vt:lpstr>What is good about the Karnataka Action Plan?</vt:lpstr>
      <vt:lpstr>The Actions in the Action Plan?</vt:lpstr>
      <vt:lpstr>The Actions in the Action Plan?</vt:lpstr>
      <vt:lpstr>Inclusiveness?</vt:lpstr>
      <vt:lpstr>But are people’s voices heard?</vt:lpstr>
      <vt:lpstr>What is the envisaged role of NGOs?</vt:lpstr>
      <vt:lpstr>PowerPoint Presentation</vt:lpstr>
      <vt:lpstr>PowerPoint Presentation</vt:lpstr>
      <vt:lpstr>The way forward</vt:lpstr>
      <vt:lpstr>PowerPoint Presentation</vt:lpstr>
      <vt:lpstr>Environmental Governance Group</vt:lpstr>
      <vt:lpstr>The way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Kuldip</dc:creator>
  <cp:lastModifiedBy>Kuldip</cp:lastModifiedBy>
  <cp:revision>51</cp:revision>
  <dcterms:created xsi:type="dcterms:W3CDTF">2011-11-13T10:26:50Z</dcterms:created>
  <dcterms:modified xsi:type="dcterms:W3CDTF">2011-11-15T04:00:30Z</dcterms:modified>
</cp:coreProperties>
</file>