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1" r:id="rId3"/>
    <p:sldId id="257" r:id="rId4"/>
    <p:sldId id="258" r:id="rId5"/>
    <p:sldId id="282" r:id="rId6"/>
    <p:sldId id="283" r:id="rId7"/>
    <p:sldId id="284" r:id="rId8"/>
    <p:sldId id="259" r:id="rId9"/>
    <p:sldId id="287" r:id="rId10"/>
    <p:sldId id="273" r:id="rId11"/>
    <p:sldId id="289" r:id="rId12"/>
    <p:sldId id="274" r:id="rId13"/>
    <p:sldId id="279" r:id="rId14"/>
    <p:sldId id="277" r:id="rId15"/>
    <p:sldId id="285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D282B-122D-4FF0-8331-35C20577064C}" type="datetimeFigureOut">
              <a:rPr lang="en-IN" smtClean="0"/>
              <a:t>13-11-2011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4117D-300B-4A42-B2E1-996ACC5FCB0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D40E8-6301-4031-8AC3-0BF74524C7FD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46CD9C-D030-4907-AC27-54F594229EC0}" type="datetimeFigureOut">
              <a:rPr lang="en-IN" smtClean="0"/>
              <a:pPr/>
              <a:t>13-11-2011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DF53E6-BF14-4B01-8A57-B65C70027D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9C-D030-4907-AC27-54F594229EC0}" type="datetimeFigureOut">
              <a:rPr lang="en-IN" smtClean="0"/>
              <a:pPr/>
              <a:t>13-11-2011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53E6-BF14-4B01-8A57-B65C70027D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9C-D030-4907-AC27-54F594229EC0}" type="datetimeFigureOut">
              <a:rPr lang="en-IN" smtClean="0"/>
              <a:pPr/>
              <a:t>13-11-2011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53E6-BF14-4B01-8A57-B65C70027D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6CD9C-D030-4907-AC27-54F594229EC0}" type="datetimeFigureOut">
              <a:rPr lang="en-IN" smtClean="0"/>
              <a:pPr/>
              <a:t>13-11-2011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DF53E6-BF14-4B01-8A57-B65C70027D3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46CD9C-D030-4907-AC27-54F594229EC0}" type="datetimeFigureOut">
              <a:rPr lang="en-IN" smtClean="0"/>
              <a:pPr/>
              <a:t>13-11-2011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DF53E6-BF14-4B01-8A57-B65C70027D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9C-D030-4907-AC27-54F594229EC0}" type="datetimeFigureOut">
              <a:rPr lang="en-IN" smtClean="0"/>
              <a:pPr/>
              <a:t>13-11-2011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53E6-BF14-4B01-8A57-B65C70027D3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9C-D030-4907-AC27-54F594229EC0}" type="datetimeFigureOut">
              <a:rPr lang="en-IN" smtClean="0"/>
              <a:pPr/>
              <a:t>13-11-2011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53E6-BF14-4B01-8A57-B65C70027D3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6CD9C-D030-4907-AC27-54F594229EC0}" type="datetimeFigureOut">
              <a:rPr lang="en-IN" smtClean="0"/>
              <a:pPr/>
              <a:t>13-11-2011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DF53E6-BF14-4B01-8A57-B65C70027D3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9C-D030-4907-AC27-54F594229EC0}" type="datetimeFigureOut">
              <a:rPr lang="en-IN" smtClean="0"/>
              <a:pPr/>
              <a:t>13-11-2011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53E6-BF14-4B01-8A57-B65C70027D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6CD9C-D030-4907-AC27-54F594229EC0}" type="datetimeFigureOut">
              <a:rPr lang="en-IN" smtClean="0"/>
              <a:pPr/>
              <a:t>13-11-2011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DF53E6-BF14-4B01-8A57-B65C70027D3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6CD9C-D030-4907-AC27-54F594229EC0}" type="datetimeFigureOut">
              <a:rPr lang="en-IN" smtClean="0"/>
              <a:pPr/>
              <a:t>13-11-2011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DF53E6-BF14-4B01-8A57-B65C70027D3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46CD9C-D030-4907-AC27-54F594229EC0}" type="datetimeFigureOut">
              <a:rPr lang="en-IN" smtClean="0"/>
              <a:pPr/>
              <a:t>13-11-2011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DF53E6-BF14-4B01-8A57-B65C70027D3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case%202.xls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52" y="2924944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Assessing Vulnerability in Semi- arid ecosystems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3200" b="0" i="1" dirty="0" smtClean="0"/>
              <a:t>grassroots perspective</a:t>
            </a:r>
            <a:endParaRPr lang="en-IN" sz="32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WOTR - Maharashtra</a:t>
            </a:r>
            <a:endParaRPr lang="en-IN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075240" cy="1296144"/>
          </a:xfrm>
        </p:spPr>
        <p:txBody>
          <a:bodyPr>
            <a:normAutofit/>
          </a:bodyPr>
          <a:lstStyle/>
          <a:p>
            <a:r>
              <a:rPr lang="en-US" dirty="0" smtClean="0"/>
              <a:t>Case </a:t>
            </a:r>
            <a:r>
              <a:rPr lang="en-US" dirty="0" smtClean="0"/>
              <a:t>1</a:t>
            </a:r>
            <a:r>
              <a:rPr lang="en-US" dirty="0" smtClean="0"/>
              <a:t>: </a:t>
            </a:r>
            <a:r>
              <a:rPr lang="en-US" sz="2800" dirty="0" smtClean="0"/>
              <a:t>production system &amp; vulnerability ( Livestock)   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4536504"/>
          </a:xfrm>
        </p:spPr>
        <p:txBody>
          <a:bodyPr/>
          <a:lstStyle/>
          <a:p>
            <a:r>
              <a:rPr lang="en-US" dirty="0" smtClean="0"/>
              <a:t>Based on approach (AEZ </a:t>
            </a:r>
            <a:r>
              <a:rPr lang="en-US" dirty="0" smtClean="0"/>
              <a:t>) </a:t>
            </a:r>
            <a:r>
              <a:rPr lang="en-US" dirty="0" smtClean="0"/>
              <a:t>– taken a position on livestock production  </a:t>
            </a:r>
          </a:p>
          <a:p>
            <a:r>
              <a:rPr lang="en-US" dirty="0" smtClean="0"/>
              <a:t> </a:t>
            </a:r>
          </a:p>
          <a:p>
            <a:pPr lvl="1"/>
            <a:endParaRPr lang="en-IN" dirty="0"/>
          </a:p>
        </p:txBody>
      </p:sp>
      <p:pic>
        <p:nvPicPr>
          <p:cNvPr id="4" name="Picture 3" descr="bhuj &amp; maharahstra 026.jpg"/>
          <p:cNvPicPr>
            <a:picLocks noChangeAspect="1"/>
          </p:cNvPicPr>
          <p:nvPr/>
        </p:nvPicPr>
        <p:blipFill>
          <a:blip r:embed="rId2" cstate="print">
            <a:lum contrast="-14000"/>
          </a:blip>
          <a:srcRect t="19099" b="9595"/>
          <a:stretch>
            <a:fillRect/>
          </a:stretch>
        </p:blipFill>
        <p:spPr>
          <a:xfrm>
            <a:off x="179512" y="3847651"/>
            <a:ext cx="4608512" cy="289371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2204864"/>
            <a:ext cx="7704856" cy="309634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In resource fragile regions, livestock plays a critical role in supporting livelihoods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IN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2. It goes beyond its food production function  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“multiple roles”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Farmers and pastoralists over time, developed and managed diverse local breeds that are adapted to the environment and the local feed resources they live in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It is this animal diversity, these special traits and traditional livestock rearing systems that demonstrate a 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resilience and adaptability to climate change, weather variations, offer stability to livelihoods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548680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 </a:t>
            </a:r>
            <a:r>
              <a:rPr lang="fr-FR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findings</a:t>
            </a: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IN" sz="7200" dirty="0"/>
          </a:p>
        </p:txBody>
      </p:sp>
      <p:pic>
        <p:nvPicPr>
          <p:cNvPr id="7" name="Content Placeholder 6" descr="d60 latest 09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6373" t="30861" r="33335" b="13454"/>
          <a:stretch>
            <a:fillRect/>
          </a:stretch>
        </p:blipFill>
        <p:spPr>
          <a:xfrm>
            <a:off x="35496" y="0"/>
            <a:ext cx="9252520" cy="6858000"/>
          </a:xfrm>
        </p:spPr>
      </p:pic>
      <p:sp>
        <p:nvSpPr>
          <p:cNvPr id="8" name="TextBox 7"/>
          <p:cNvSpPr txBox="1"/>
          <p:nvPr/>
        </p:nvSpPr>
        <p:spPr>
          <a:xfrm>
            <a:off x="467544" y="692697"/>
            <a:ext cx="806489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Key drivers of change : 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Increasing demand for livestock products  &amp; Animal Breeding </a:t>
            </a:r>
            <a:r>
              <a:rPr lang="en-US" sz="2800" b="1" dirty="0" err="1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programmes</a:t>
            </a: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 focused o</a:t>
            </a:r>
            <a:r>
              <a:rPr lang="en-IN" sz="2800" b="1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n single productive trait  development </a:t>
            </a:r>
          </a:p>
          <a:p>
            <a:pPr marL="342900" indent="-342900">
              <a:buAutoNum type="arabicPeriod"/>
            </a:pPr>
            <a:r>
              <a:rPr lang="en-IN" sz="2800" b="1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Cash flow, financial/food security</a:t>
            </a: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, better quality life </a:t>
            </a:r>
          </a:p>
          <a:p>
            <a:pPr marL="342900" indent="-342900"/>
            <a:endParaRPr lang="en-US" sz="2800" b="1" dirty="0" smtClean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/>
              <a:t>Key pressures triggered change</a:t>
            </a: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IN" sz="2800" b="1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Natural Resource Conservation and Management  - </a:t>
            </a:r>
            <a:r>
              <a:rPr lang="en-IN" sz="2400" b="1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ban on grazing  &amp; availability of continuous water 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High  agriculture market price fluctuations </a:t>
            </a:r>
            <a:endParaRPr lang="en-IN" sz="2800" b="1" dirty="0" smtClean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/>
            <a:endParaRPr lang="en-IN" b="1" dirty="0" smtClean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47500" lnSpcReduction="20000"/>
          </a:bodyPr>
          <a:lstStyle/>
          <a:p>
            <a:pPr marL="742950" indent="-742950">
              <a:buNone/>
            </a:pP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 Drastic reduction of  Indigenous cattle breeds which are well adapted to local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ecosystem&amp; provided multiple services </a:t>
            </a:r>
            <a:endParaRPr lang="en-US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>
              <a:buNone/>
            </a:pP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 Replacement of small stock by high grade 75% Holstein  Friesian cows </a:t>
            </a:r>
          </a:p>
          <a:p>
            <a:pPr marL="742950" indent="-742950">
              <a:buNone/>
            </a:pP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 Change from low input mixed crop-livestock production system  to high –input cash crop – high grade crossbred dairy farming. </a:t>
            </a:r>
          </a:p>
          <a:p>
            <a:pPr marL="742950" indent="-742950">
              <a:buNone/>
            </a:pPr>
            <a:r>
              <a:rPr lang="en-I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 Heavy shortages in farm yard manure and bullock power – heavy usage of chemical fertilizers/inputs</a:t>
            </a:r>
          </a:p>
          <a:p>
            <a:pPr marL="742950" indent="-742950">
              <a:buNone/>
            </a:pPr>
            <a:r>
              <a:rPr lang="en-I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 Reduction in soil quality and water quality </a:t>
            </a:r>
          </a:p>
          <a:p>
            <a:pPr marL="742950" indent="-742950">
              <a:buNone/>
            </a:pP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 Injudicious use of water </a:t>
            </a:r>
            <a:endParaRPr lang="en-IN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>
              <a:buNone/>
            </a:pPr>
            <a:r>
              <a:rPr lang="en-I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 High energy usage  - tractors, transport vehicles for farm operations &amp; Bulk milk </a:t>
            </a:r>
            <a:r>
              <a:rPr lang="en-IN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chiller</a:t>
            </a:r>
            <a:r>
              <a:rPr lang="en-I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etc </a:t>
            </a:r>
          </a:p>
          <a:p>
            <a:pPr marL="742950" indent="-742950">
              <a:buNone/>
            </a:pPr>
            <a:r>
              <a:rPr lang="en-I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 Methane emissions  - as high grade CB cows do not have the capacity to ingest or digest low quality fodder </a:t>
            </a:r>
          </a:p>
          <a:p>
            <a:pPr marL="742950" indent="-742950">
              <a:buNone/>
            </a:pP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  Loss of bio-diversity – enclosed cut &amp; carry system of fodder extraction </a:t>
            </a:r>
            <a:endParaRPr lang="en-IN" sz="4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4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b="1" dirty="0" smtClean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243408"/>
            <a:ext cx="8075240" cy="129614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Impacts  on communities &amp; ecosystem : </a:t>
            </a:r>
            <a:endParaRPr lang="en-US" sz="32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60 latest 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4320480" cy="6408712"/>
          </a:xfrm>
        </p:spPr>
        <p:txBody>
          <a:bodyPr>
            <a:normAutofit fontScale="77500" lnSpcReduction="20000"/>
          </a:bodyPr>
          <a:lstStyle/>
          <a:p>
            <a:pPr lvl="1"/>
            <a:endParaRPr lang="en-IN" sz="2400" dirty="0" smtClean="0">
              <a:solidFill>
                <a:schemeClr val="bg1"/>
              </a:solidFill>
            </a:endParaRPr>
          </a:p>
          <a:p>
            <a:pPr lvl="1"/>
            <a:r>
              <a:rPr lang="en-IN" sz="2600" dirty="0" smtClean="0">
                <a:solidFill>
                  <a:schemeClr val="bg1"/>
                </a:solidFill>
              </a:rPr>
              <a:t>Huge dependence on high-grade crossbred cows farming which is also water intensive livestock production systems in drought prone areas </a:t>
            </a:r>
          </a:p>
          <a:p>
            <a:pPr lvl="1"/>
            <a:r>
              <a:rPr lang="en-IN" sz="2600" dirty="0" smtClean="0">
                <a:solidFill>
                  <a:schemeClr val="bg1"/>
                </a:solidFill>
              </a:rPr>
              <a:t>Significant reduction on small stock that an act as a buffer in times of emergency. </a:t>
            </a:r>
          </a:p>
          <a:p>
            <a:pPr lvl="1"/>
            <a:r>
              <a:rPr lang="en-IN" sz="2600" dirty="0" smtClean="0">
                <a:solidFill>
                  <a:schemeClr val="bg1"/>
                </a:solidFill>
              </a:rPr>
              <a:t>Loss of multiple advantages provided by indigenous cattle (manure, bullock power etc.)</a:t>
            </a:r>
          </a:p>
          <a:p>
            <a:pPr lvl="1"/>
            <a:r>
              <a:rPr lang="en-IN" sz="2600" dirty="0" smtClean="0">
                <a:solidFill>
                  <a:schemeClr val="bg1"/>
                </a:solidFill>
              </a:rPr>
              <a:t>Loss of financial and nutritional security for women and children due to reduction in small stock - back yard poultry and goats in particular. </a:t>
            </a:r>
          </a:p>
          <a:p>
            <a:pPr lvl="1"/>
            <a:r>
              <a:rPr lang="en-IN" sz="2600" dirty="0" smtClean="0">
                <a:solidFill>
                  <a:schemeClr val="bg1"/>
                </a:solidFill>
              </a:rPr>
              <a:t>Lack of regulation of use of water for both crop and livestock farming</a:t>
            </a:r>
          </a:p>
          <a:p>
            <a:r>
              <a:rPr lang="en-IN" sz="2600" dirty="0" smtClean="0"/>
              <a:t> </a:t>
            </a:r>
          </a:p>
          <a:p>
            <a:endParaRPr lang="en-IN" sz="2400" dirty="0" smtClean="0">
              <a:solidFill>
                <a:schemeClr val="bg1"/>
              </a:solidFill>
            </a:endParaRPr>
          </a:p>
          <a:p>
            <a:pPr lvl="1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47667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Indications for vulnerability 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143000"/>
          </a:xfrm>
        </p:spPr>
        <p:txBody>
          <a:bodyPr/>
          <a:lstStyle/>
          <a:p>
            <a:r>
              <a:rPr lang="en-US" dirty="0" smtClean="0"/>
              <a:t>Case 2 : general vulnerability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715200" cy="5421216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IN" sz="4000" dirty="0" smtClean="0">
                <a:hlinkClick r:id="rId2" action="ppaction://hlinkfile"/>
              </a:rPr>
              <a:t>case 2.xlsx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490066"/>
          </a:xfrm>
        </p:spPr>
        <p:txBody>
          <a:bodyPr>
            <a:normAutofit fontScale="90000"/>
          </a:bodyPr>
          <a:lstStyle/>
          <a:p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 What is being done and how effective is it?</a:t>
            </a:r>
            <a:endParaRPr lang="en-IN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d60 latest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02019"/>
            <a:ext cx="9144000" cy="6122325"/>
          </a:xfrm>
        </p:spPr>
      </p:pic>
      <p:sp>
        <p:nvSpPr>
          <p:cNvPr id="5" name="TextBox 4"/>
          <p:cNvSpPr txBox="1"/>
          <p:nvPr/>
        </p:nvSpPr>
        <p:spPr>
          <a:xfrm>
            <a:off x="323528" y="732760"/>
            <a:ext cx="82809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2000" b="1" dirty="0" smtClean="0"/>
              <a:t>Communities continuously finding better options to reduce their vulnerability </a:t>
            </a:r>
          </a:p>
          <a:p>
            <a:pPr marL="342900" indent="-342900">
              <a:buAutoNum type="arabicPeriod"/>
            </a:pPr>
            <a:r>
              <a:rPr lang="en-IN" sz="2000" b="1" dirty="0" smtClean="0"/>
              <a:t>Few responses decrease the sensitivity of the system </a:t>
            </a:r>
          </a:p>
          <a:p>
            <a:pPr marL="342900" indent="-342900">
              <a:buAutoNum type="arabicPeriod"/>
            </a:pPr>
            <a:r>
              <a:rPr lang="en-IN" sz="2000" b="1" dirty="0" smtClean="0"/>
              <a:t>Majority are short-term fixes  - reduce  vulnerability temporarily but decreases the resilience of the system </a:t>
            </a:r>
          </a:p>
          <a:p>
            <a:pPr marL="342900" indent="-342900"/>
            <a:endParaRPr lang="en-IN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IN" dirty="0" smtClean="0"/>
          </a:p>
          <a:p>
            <a:r>
              <a:rPr lang="en-IN" dirty="0" smtClean="0"/>
              <a:t> 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 :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indications – are village specific “ high variability”  </a:t>
            </a:r>
          </a:p>
          <a:p>
            <a:r>
              <a:rPr lang="en-US" dirty="0" smtClean="0"/>
              <a:t>Vulnerability of communities in a region depend on various factors ( location, market access ....)</a:t>
            </a:r>
          </a:p>
          <a:p>
            <a:r>
              <a:rPr lang="en-US" dirty="0" smtClean="0"/>
              <a:t>Developing a broad vulnerability index  may not be useful </a:t>
            </a:r>
          </a:p>
          <a:p>
            <a:r>
              <a:rPr lang="en-US" dirty="0" smtClean="0"/>
              <a:t>AEZ perspective &amp; associated vulnerabilities need to be considered 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presentation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Context – WOTR’s approach  assessing and reducing vulnerability </a:t>
            </a:r>
          </a:p>
          <a:p>
            <a:r>
              <a:rPr lang="en-US" sz="3200" dirty="0" smtClean="0"/>
              <a:t>Findings  </a:t>
            </a:r>
            <a:r>
              <a:rPr lang="en-US" sz="3200" dirty="0" smtClean="0"/>
              <a:t>- case studies  </a:t>
            </a:r>
          </a:p>
          <a:p>
            <a:r>
              <a:rPr lang="en-US" sz="3200" dirty="0" smtClean="0"/>
              <a:t>Preliminary Conclusions 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Context :  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424936" cy="5217443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Watershed – how do we see it? </a:t>
            </a:r>
          </a:p>
          <a:p>
            <a:pPr lvl="1"/>
            <a:r>
              <a:rPr lang="en-IN" sz="2800" dirty="0" smtClean="0"/>
              <a:t>the watershed is not only considered as a geographical area, but more as a “</a:t>
            </a:r>
            <a:r>
              <a:rPr lang="en-IN" sz="2800" b="1" dirty="0" smtClean="0">
                <a:solidFill>
                  <a:schemeClr val="accent1"/>
                </a:solidFill>
              </a:rPr>
              <a:t>living space/ecosystem”</a:t>
            </a:r>
          </a:p>
          <a:p>
            <a:pPr lvl="1"/>
            <a:r>
              <a:rPr lang="en-US" sz="2800" dirty="0" smtClean="0"/>
              <a:t>Vulnerability assessment : 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lvl="3"/>
            <a:r>
              <a:rPr lang="en-US" sz="2500" dirty="0" smtClean="0"/>
              <a:t>Ecosystems approach: - </a:t>
            </a:r>
            <a:r>
              <a:rPr lang="en-US" sz="2500" dirty="0" smtClean="0">
                <a:solidFill>
                  <a:schemeClr val="accent1"/>
                </a:solidFill>
              </a:rPr>
              <a:t>Agro-ecological Zones</a:t>
            </a:r>
          </a:p>
          <a:p>
            <a:pPr lvl="3">
              <a:buNone/>
            </a:pPr>
            <a:r>
              <a:rPr lang="en-IN" sz="2000" i="1" dirty="0" smtClean="0"/>
              <a:t>   Agro-ecological zone is the land unit carved out of agro-climatic zone superimposed on landform which acts as modifier to climate and length of growing period, &amp; h</a:t>
            </a:r>
            <a:r>
              <a:rPr lang="en-US" sz="2000" i="1" dirty="0" smtClean="0"/>
              <a:t>as sub – regions again </a:t>
            </a:r>
            <a:endParaRPr lang="en-IN" sz="2000" i="1" dirty="0" smtClean="0"/>
          </a:p>
          <a:p>
            <a:pPr lvl="3">
              <a:buNone/>
            </a:pPr>
            <a:r>
              <a:rPr lang="en-US" sz="2500" dirty="0" smtClean="0">
                <a:solidFill>
                  <a:schemeClr val="accent1"/>
                </a:solidFill>
              </a:rPr>
              <a:t> </a:t>
            </a:r>
            <a:endParaRPr lang="en-IN" sz="2500" dirty="0" smtClean="0">
              <a:solidFill>
                <a:schemeClr val="accent1"/>
              </a:solidFill>
            </a:endParaRPr>
          </a:p>
          <a:p>
            <a:pPr lvl="3"/>
            <a:r>
              <a:rPr lang="en-US" sz="2500" dirty="0" smtClean="0"/>
              <a:t> 5 capital approach (resource base) </a:t>
            </a:r>
            <a:r>
              <a:rPr lang="en-US" sz="2500" dirty="0" smtClean="0">
                <a:solidFill>
                  <a:schemeClr val="accent1"/>
                </a:solidFill>
              </a:rPr>
              <a:t>“multi- dimensional vulnerability”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 arid ecosystems – characteristics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3200" b="1" dirty="0" smtClean="0">
                <a:solidFill>
                  <a:srgbClr val="00B050"/>
                </a:solidFill>
              </a:rPr>
              <a:t>Project area: </a:t>
            </a:r>
            <a:r>
              <a:rPr lang="en-US" sz="3200" dirty="0" smtClean="0"/>
              <a:t>Maharashtra, MP , AP , Rajasthan</a:t>
            </a:r>
          </a:p>
          <a:p>
            <a:r>
              <a:rPr lang="en-US" sz="3200" dirty="0" smtClean="0"/>
              <a:t>Working in Agro-ecological Zones (AEZs)  – 4 (4 sub-regions), 6 (4 sub-regions), 7 (3 sub-regions)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AEZ so important  in context to Vulnerability 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 </a:t>
            </a:r>
            <a:r>
              <a:rPr lang="en-US" dirty="0" smtClean="0">
                <a:solidFill>
                  <a:srgbClr val="FF0000"/>
                </a:solidFill>
              </a:rPr>
              <a:t>Typical characteristics that make the region/zone vulnerable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give us a direction to identify indicators”</a:t>
            </a:r>
          </a:p>
          <a:p>
            <a:r>
              <a:rPr lang="en-IN" dirty="0" smtClean="0"/>
              <a:t>To assess yield potentialities of different crops, possible crop combination</a:t>
            </a:r>
          </a:p>
          <a:p>
            <a:r>
              <a:rPr lang="en-IN" dirty="0" smtClean="0"/>
              <a:t> To formulate future plan of action involving crop</a:t>
            </a:r>
          </a:p>
          <a:p>
            <a:pPr>
              <a:buNone/>
            </a:pPr>
            <a:r>
              <a:rPr lang="en-IN" dirty="0" smtClean="0"/>
              <a:t>    diversification.</a:t>
            </a:r>
          </a:p>
          <a:p>
            <a:r>
              <a:rPr lang="en-IN" dirty="0" smtClean="0"/>
              <a:t>To disseminate agricultural research and agro-technology to other homogenous areas.</a:t>
            </a:r>
          </a:p>
          <a:p>
            <a:r>
              <a:rPr lang="en-IN" dirty="0" smtClean="0"/>
              <a:t>To determine the crop suitability for optimization of land use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 arid ecosystems – characteristics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r>
              <a:rPr lang="en-IN" b="1" u="sng" dirty="0" smtClean="0">
                <a:solidFill>
                  <a:schemeClr val="accent1"/>
                </a:solidFill>
              </a:rPr>
              <a:t>Length of Growing Period </a:t>
            </a:r>
          </a:p>
          <a:p>
            <a:r>
              <a:rPr lang="en-IN" b="1" u="sng" dirty="0" smtClean="0">
                <a:solidFill>
                  <a:schemeClr val="accent1"/>
                </a:solidFill>
              </a:rPr>
              <a:t> Available Water Capacity</a:t>
            </a:r>
          </a:p>
          <a:p>
            <a:r>
              <a:rPr lang="en-US" dirty="0" smtClean="0"/>
              <a:t>General range , variation with in the sub-regions : </a:t>
            </a:r>
            <a:endParaRPr lang="en-IN" dirty="0" smtClean="0"/>
          </a:p>
          <a:p>
            <a:pPr lvl="1"/>
            <a:r>
              <a:rPr lang="en-IN" sz="2400" dirty="0" smtClean="0"/>
              <a:t>&lt;90 days : Feasible for single short duration crop</a:t>
            </a:r>
          </a:p>
          <a:p>
            <a:pPr lvl="1"/>
            <a:r>
              <a:rPr lang="en-IN" sz="2400" dirty="0" smtClean="0"/>
              <a:t>90-150 days : Suitable for one medium duration crop or single short duration crop plus relay crop </a:t>
            </a:r>
          </a:p>
          <a:p>
            <a:pPr lvl="1"/>
            <a:r>
              <a:rPr lang="en-US" sz="2400" dirty="0" smtClean="0"/>
              <a:t>Available water capacity  - high , medium &amp; low </a:t>
            </a:r>
          </a:p>
          <a:p>
            <a:pPr lvl="1"/>
            <a:r>
              <a:rPr lang="en-US" sz="2400" dirty="0" smtClean="0"/>
              <a:t>Different soil types &amp; </a:t>
            </a:r>
            <a:r>
              <a:rPr lang="en-US" sz="2400" dirty="0" smtClean="0"/>
              <a:t>textures </a:t>
            </a:r>
            <a:endParaRPr lang="en-IN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list of Constraints in AEZs  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Alluvial soils :</a:t>
            </a:r>
          </a:p>
          <a:p>
            <a:pPr lvl="1"/>
            <a:r>
              <a:rPr lang="en-IN" dirty="0" smtClean="0"/>
              <a:t>Coarser soil texture and low plant available water capacity (AWC). </a:t>
            </a:r>
          </a:p>
          <a:p>
            <a:pPr lvl="1"/>
            <a:r>
              <a:rPr lang="en-IN" dirty="0" smtClean="0"/>
              <a:t>Over exploitation of groundwater, resulting in lowering of groundwater table in some areas </a:t>
            </a:r>
          </a:p>
          <a:p>
            <a:pPr lvl="1"/>
            <a:r>
              <a:rPr lang="en-IN" dirty="0" smtClean="0"/>
              <a:t>At places, imperfect drainage conditions lead to spread of surface and subsurface soil salinity and/or sodicity.</a:t>
            </a:r>
            <a:endParaRPr lang="en-US" dirty="0" smtClean="0"/>
          </a:p>
          <a:p>
            <a:r>
              <a:rPr lang="en-US" dirty="0" smtClean="0"/>
              <a:t>Black soils : </a:t>
            </a:r>
            <a:endParaRPr lang="en-IN" dirty="0" smtClean="0"/>
          </a:p>
          <a:p>
            <a:pPr lvl="1"/>
            <a:r>
              <a:rPr lang="en-IN" dirty="0" smtClean="0"/>
              <a:t>High runoff and erosion hazard during stormy cloud bursts. </a:t>
            </a:r>
          </a:p>
          <a:p>
            <a:pPr lvl="1"/>
            <a:r>
              <a:rPr lang="en-IN" dirty="0" smtClean="0"/>
              <a:t>Prolonged dry spells during crop growing period resulting in occasional   crop failure. </a:t>
            </a:r>
          </a:p>
          <a:p>
            <a:pPr lvl="1"/>
            <a:r>
              <a:rPr lang="en-IN" dirty="0" smtClean="0"/>
              <a:t>Narrow range of workable soil moisture in Black soils. </a:t>
            </a:r>
          </a:p>
          <a:p>
            <a:pPr lvl="1"/>
            <a:r>
              <a:rPr lang="en-IN" dirty="0" smtClean="0"/>
              <a:t>Subsoil sodicity affecting soil structure, drainage and oxygen availability, especially in </a:t>
            </a:r>
            <a:r>
              <a:rPr lang="en-IN" dirty="0" err="1" smtClean="0"/>
              <a:t>ubdominant</a:t>
            </a:r>
            <a:r>
              <a:rPr lang="en-IN" dirty="0" smtClean="0"/>
              <a:t> Black soils. </a:t>
            </a:r>
          </a:p>
          <a:p>
            <a:pPr lvl="1"/>
            <a:r>
              <a:rPr lang="en-IN" dirty="0" smtClean="0"/>
              <a:t> High subsoil density in Red loamy soils limiting effective rooting depth.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/>
          <a:lstStyle/>
          <a:p>
            <a:r>
              <a:rPr lang="en-US" dirty="0" smtClean="0"/>
              <a:t>Methodology  used :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Reviewed numerous frameworks are available </a:t>
            </a:r>
          </a:p>
          <a:p>
            <a:r>
              <a:rPr lang="en-US" sz="3200" dirty="0" smtClean="0"/>
              <a:t>Selected a few that are </a:t>
            </a:r>
            <a:r>
              <a:rPr lang="en-US" sz="3200" dirty="0" smtClean="0"/>
              <a:t>suitable 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IN" sz="3300" dirty="0" smtClean="0"/>
              <a:t>Watershed is unit, vulnerability to climate change is assessed  at 3 levels : </a:t>
            </a:r>
          </a:p>
          <a:p>
            <a:pPr lvl="2"/>
            <a:r>
              <a:rPr lang="en-IN" sz="2400" dirty="0" smtClean="0">
                <a:solidFill>
                  <a:srgbClr val="00B050"/>
                </a:solidFill>
              </a:rPr>
              <a:t> Watershed level (village)</a:t>
            </a:r>
          </a:p>
          <a:p>
            <a:pPr lvl="2"/>
            <a:r>
              <a:rPr lang="en-IN" sz="2400" dirty="0" smtClean="0">
                <a:solidFill>
                  <a:srgbClr val="00B050"/>
                </a:solidFill>
              </a:rPr>
              <a:t> Production system level  </a:t>
            </a:r>
            <a:r>
              <a:rPr lang="en-IN" sz="2400" dirty="0" smtClean="0"/>
              <a:t>- sector specific agriculture, livestock , forests &amp; non- farm livelihoods </a:t>
            </a:r>
          </a:p>
          <a:p>
            <a:pPr lvl="2"/>
            <a:r>
              <a:rPr lang="en-US" sz="2400" dirty="0" smtClean="0">
                <a:solidFill>
                  <a:srgbClr val="00B050"/>
                </a:solidFill>
              </a:rPr>
              <a:t>HH level – vulnerable groups identified</a:t>
            </a:r>
            <a:endParaRPr lang="en-IN" sz="2400" dirty="0" smtClean="0"/>
          </a:p>
          <a:p>
            <a:r>
              <a:rPr lang="en-US" sz="3200" dirty="0" smtClean="0"/>
              <a:t>Implementation of projects  </a:t>
            </a:r>
          </a:p>
          <a:p>
            <a:pPr lvl="1"/>
            <a:r>
              <a:rPr lang="en-US" sz="3200" dirty="0" smtClean="0"/>
              <a:t> position: </a:t>
            </a:r>
            <a:r>
              <a:rPr lang="en-US" sz="3200" dirty="0" smtClean="0">
                <a:solidFill>
                  <a:srgbClr val="FF0000"/>
                </a:solidFill>
              </a:rPr>
              <a:t> “ indications” </a:t>
            </a:r>
          </a:p>
          <a:p>
            <a:pPr lvl="1"/>
            <a:endParaRPr lang="en-IN" sz="32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>
                <a:latin typeface="Calibri" pitchFamily="34" charset="0"/>
                <a:cs typeface="Arial" pitchFamily="34" charset="0"/>
              </a:rPr>
              <a:t>Climate Trends</a:t>
            </a:r>
            <a:endParaRPr lang="en-IN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 fontAlgn="base">
              <a:spcBef>
                <a:spcPct val="0"/>
              </a:spcBef>
              <a:spcAft>
                <a:spcPts val="500"/>
              </a:spcAft>
              <a:buClrTx/>
              <a:buSzTx/>
              <a:buFont typeface="+mj-lt"/>
              <a:buAutoNum type="arabicPeriod"/>
            </a:pPr>
            <a:r>
              <a:rPr lang="en-IN" sz="2800" dirty="0" smtClean="0">
                <a:cs typeface="Arial" pitchFamily="34" charset="0"/>
              </a:rPr>
              <a:t>Increase </a:t>
            </a:r>
            <a:r>
              <a:rPr lang="en-IN" sz="2800" dirty="0" smtClean="0">
                <a:cs typeface="Arial" pitchFamily="34" charset="0"/>
              </a:rPr>
              <a:t>in unpredictable rainfall </a:t>
            </a:r>
            <a:r>
              <a:rPr lang="en-IN" sz="2800" dirty="0" smtClean="0">
                <a:cs typeface="Arial" pitchFamily="34" charset="0"/>
              </a:rPr>
              <a:t>pattern  </a:t>
            </a:r>
          </a:p>
          <a:p>
            <a:pPr marL="514350" lvl="0" indent="-514350" fontAlgn="base">
              <a:spcBef>
                <a:spcPct val="0"/>
              </a:spcBef>
              <a:spcAft>
                <a:spcPts val="500"/>
              </a:spcAft>
              <a:buClrTx/>
              <a:buSzTx/>
              <a:buFont typeface="+mj-lt"/>
              <a:buAutoNum type="arabicPeriod"/>
            </a:pPr>
            <a:r>
              <a:rPr lang="en-IN" sz="2800" dirty="0" smtClean="0">
                <a:cs typeface="Arial" pitchFamily="34" charset="0"/>
              </a:rPr>
              <a:t>Increase </a:t>
            </a:r>
            <a:r>
              <a:rPr lang="en-IN" sz="2800" dirty="0" smtClean="0">
                <a:cs typeface="Arial" pitchFamily="34" charset="0"/>
              </a:rPr>
              <a:t>in intensity of rainfall </a:t>
            </a:r>
            <a:r>
              <a:rPr lang="en-IN" sz="2800" dirty="0" smtClean="0">
                <a:cs typeface="Arial" pitchFamily="34" charset="0"/>
              </a:rPr>
              <a:t>( heavy down pour) </a:t>
            </a:r>
          </a:p>
          <a:p>
            <a:pPr marL="514350" lvl="0" indent="-514350" fontAlgn="base">
              <a:spcBef>
                <a:spcPct val="0"/>
              </a:spcBef>
              <a:spcAft>
                <a:spcPts val="500"/>
              </a:spcAft>
              <a:buClrTx/>
              <a:buSzTx/>
              <a:buFont typeface="+mj-lt"/>
              <a:buAutoNum type="arabicPeriod"/>
            </a:pPr>
            <a:r>
              <a:rPr lang="en-IN" sz="2800" dirty="0" smtClean="0">
                <a:cs typeface="Arial" pitchFamily="34" charset="0"/>
              </a:rPr>
              <a:t>Sudden </a:t>
            </a:r>
            <a:r>
              <a:rPr lang="en-IN" sz="2800" dirty="0" smtClean="0">
                <a:cs typeface="Arial" pitchFamily="34" charset="0"/>
              </a:rPr>
              <a:t>prolonged rainfall (year 2010). </a:t>
            </a:r>
            <a:endParaRPr lang="en-IN" sz="2800" dirty="0" smtClean="0">
              <a:cs typeface="Arial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ts val="500"/>
              </a:spcAft>
              <a:buClrTx/>
              <a:buSzTx/>
              <a:buFont typeface="+mj-lt"/>
              <a:buAutoNum type="arabicPeriod"/>
            </a:pPr>
            <a:r>
              <a:rPr lang="en-IN" sz="2800" dirty="0" smtClean="0">
                <a:cs typeface="Arial" pitchFamily="34" charset="0"/>
              </a:rPr>
              <a:t>In </a:t>
            </a:r>
            <a:r>
              <a:rPr lang="en-IN" sz="2800" dirty="0" smtClean="0">
                <a:cs typeface="Arial" pitchFamily="34" charset="0"/>
              </a:rPr>
              <a:t>the recent </a:t>
            </a:r>
            <a:r>
              <a:rPr lang="en-IN" sz="2800" dirty="0" smtClean="0">
                <a:solidFill>
                  <a:srgbClr val="000000"/>
                </a:solidFill>
                <a:cs typeface="Arial" pitchFamily="34" charset="0"/>
              </a:rPr>
              <a:t>15 years, heat spells and droughts have increased in the region (1997, 2003). </a:t>
            </a:r>
            <a:endParaRPr lang="en-IN" sz="28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ts val="500"/>
              </a:spcAft>
              <a:buClrTx/>
              <a:buSzTx/>
              <a:buFont typeface="+mj-lt"/>
              <a:buAutoNum type="arabicPeriod"/>
            </a:pPr>
            <a:r>
              <a:rPr lang="en-IN" sz="2800" dirty="0" smtClean="0">
                <a:solidFill>
                  <a:srgbClr val="000000"/>
                </a:solidFill>
                <a:cs typeface="Arial" pitchFamily="34" charset="0"/>
              </a:rPr>
              <a:t>The </a:t>
            </a:r>
            <a:r>
              <a:rPr lang="en-IN" sz="2800" dirty="0" smtClean="0">
                <a:solidFill>
                  <a:srgbClr val="000000"/>
                </a:solidFill>
                <a:cs typeface="Arial" pitchFamily="34" charset="0"/>
              </a:rPr>
              <a:t>region is also experiencing frequent changes in temperature and precipitation </a:t>
            </a:r>
            <a:r>
              <a:rPr lang="en-IN" sz="2800" dirty="0" smtClean="0">
                <a:solidFill>
                  <a:srgbClr val="000000"/>
                </a:solidFill>
                <a:cs typeface="Arial" pitchFamily="34" charset="0"/>
              </a:rPr>
              <a:t>patterns </a:t>
            </a:r>
          </a:p>
          <a:p>
            <a:pPr marL="0" lvl="0" indent="0" fontAlgn="base">
              <a:spcBef>
                <a:spcPct val="0"/>
              </a:spcBef>
              <a:spcAft>
                <a:spcPts val="500"/>
              </a:spcAft>
              <a:buClrTx/>
              <a:buSzTx/>
              <a:buNone/>
            </a:pP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2566</TotalTime>
  <Words>890</Words>
  <Application>Microsoft Office PowerPoint</Application>
  <PresentationFormat>On-screen Show (4:3)</PresentationFormat>
  <Paragraphs>113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Assessing Vulnerability in Semi- arid ecosystems  - grassroots perspective</vt:lpstr>
      <vt:lpstr>In this presentation </vt:lpstr>
      <vt:lpstr>The Context :   </vt:lpstr>
      <vt:lpstr>Semi- arid ecosystems – characteristics </vt:lpstr>
      <vt:lpstr>Why is the AEZ so important  in context to Vulnerability ?</vt:lpstr>
      <vt:lpstr>Semi- arid ecosystems – characteristics  </vt:lpstr>
      <vt:lpstr>list of Constraints in AEZs   </vt:lpstr>
      <vt:lpstr>Methodology  used :  </vt:lpstr>
      <vt:lpstr>Climate Trends</vt:lpstr>
      <vt:lpstr>Case 1: production system &amp; vulnerability ( Livestock)   </vt:lpstr>
      <vt:lpstr>Key findings  </vt:lpstr>
      <vt:lpstr> </vt:lpstr>
      <vt:lpstr>Slide 13</vt:lpstr>
      <vt:lpstr>Case 2 : general vulnerability </vt:lpstr>
      <vt:lpstr> What is being done and how effective is it?</vt:lpstr>
      <vt:lpstr>Preliminary Conclusions :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Vulnerability in Semi- arid ecosystems – watershed context</dc:title>
  <dc:creator>Bhavana Rao</dc:creator>
  <cp:lastModifiedBy>Bhavana Rao</cp:lastModifiedBy>
  <cp:revision>44</cp:revision>
  <dcterms:created xsi:type="dcterms:W3CDTF">2011-11-10T07:11:00Z</dcterms:created>
  <dcterms:modified xsi:type="dcterms:W3CDTF">2011-11-13T09:18:54Z</dcterms:modified>
</cp:coreProperties>
</file>